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84" r:id="rId3"/>
    <p:sldId id="282" r:id="rId4"/>
    <p:sldId id="260" r:id="rId5"/>
    <p:sldId id="267" r:id="rId6"/>
    <p:sldId id="266" r:id="rId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14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005" y="0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r">
              <a:defRPr sz="1200"/>
            </a:lvl1pPr>
          </a:lstStyle>
          <a:p>
            <a:fld id="{363D07EC-F3F5-48ED-95B3-5975C4608A39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084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005" y="9721084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r">
              <a:defRPr sz="1200"/>
            </a:lvl1pPr>
          </a:lstStyle>
          <a:p>
            <a:fld id="{07D0F8CD-9C5C-4474-855B-B1A90E4EA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9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005" y="0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r">
              <a:defRPr sz="1200"/>
            </a:lvl1pPr>
          </a:lstStyle>
          <a:p>
            <a:fld id="{228D4AE4-FDF3-4634-9BA1-BC9901A99518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7938"/>
            <a:ext cx="4605338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8" tIns="47344" rIns="94688" bIns="473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59" y="4925961"/>
            <a:ext cx="5679440" cy="4029735"/>
          </a:xfrm>
          <a:prstGeom prst="rect">
            <a:avLst/>
          </a:prstGeom>
        </p:spPr>
        <p:txBody>
          <a:bodyPr vert="horz" lIns="94688" tIns="47344" rIns="94688" bIns="473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084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005" y="9721084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r">
              <a:defRPr sz="1200"/>
            </a:lvl1pPr>
          </a:lstStyle>
          <a:p>
            <a:fld id="{F54B92A5-4003-4104-9376-782D30D6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D43-A338-49FF-ABD9-6A1003DD0FA7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00E6-CC0E-404E-9592-55D9821A77C0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C13-F3DA-467C-9DC9-F8FA728F65BE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F1E6-CE3A-451E-99FB-EF9A782A4884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6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BD74-65B0-429C-A16B-605B7524949F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7898-0A97-49E9-AF20-D31A96962869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481-A2E2-485F-9C6E-21CCB69E1DDE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2F1C-3384-4EFA-A7B4-CAA4A38C727D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0864-981C-42B3-9332-558C074DA5A8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43FF-20E1-44BD-9C90-47C2D75B84D2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2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EECC-DB97-46D0-98A8-A231B0170921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8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78D-B17D-404D-A0B6-2C221F334872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54000" y="6444000"/>
            <a:ext cx="1512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tIns="72000" bIns="36000" rtlCol="0" anchor="ctr" anchorCtr="1">
            <a:no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2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322589"/>
            <a:ext cx="9144000" cy="2297653"/>
            <a:chOff x="-3175" y="2756579"/>
            <a:chExt cx="9147175" cy="1800000"/>
          </a:xfrm>
          <a:gradFill>
            <a:gsLst>
              <a:gs pos="0">
                <a:schemeClr val="accent6"/>
              </a:gs>
              <a:gs pos="69000">
                <a:schemeClr val="accent6">
                  <a:lumMod val="75000"/>
                </a:schemeClr>
              </a:gs>
              <a:gs pos="40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</p:grpSpPr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0" y="2756579"/>
              <a:ext cx="9144000" cy="180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ja-JP" altLang="en-US" sz="13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GS創英角ｺﾞｼｯｸUB" pitchFamily="50" charset="-128"/>
              </a:endParaRPr>
            </a:p>
          </p:txBody>
        </p:sp>
        <p:sp>
          <p:nvSpPr>
            <p:cNvPr id="8" name="テキスト ボックス 10"/>
            <p:cNvSpPr txBox="1">
              <a:spLocks noChangeArrowheads="1"/>
            </p:cNvSpPr>
            <p:nvPr/>
          </p:nvSpPr>
          <p:spPr bwMode="auto">
            <a:xfrm>
              <a:off x="-3175" y="2948046"/>
              <a:ext cx="9143999" cy="14170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27000" tIns="27000" rIns="27000" bIns="27000" anchor="ctr" anchorCtr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ja-JP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2024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 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京都大学医学部附属病院 先端医療研究開発機構</a:t>
              </a:r>
            </a:p>
            <a:p>
              <a:pPr algn="ctr"/>
              <a:r>
                <a:rPr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橋渡し研究プログラム・シーズ</a:t>
              </a:r>
              <a:r>
                <a:rPr lang="en-US" altLang="ja-JP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r>
                <a:rPr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</a:t>
              </a:r>
              <a:endPara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（説明スライド）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13" y="352964"/>
            <a:ext cx="1296144" cy="64807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3285" y="264782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04678"/>
              </p:ext>
            </p:extLst>
          </p:nvPr>
        </p:nvGraphicFramePr>
        <p:xfrm>
          <a:off x="708077" y="4494813"/>
          <a:ext cx="7739629" cy="1800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767907393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612654534"/>
                    </a:ext>
                  </a:extLst>
                </a:gridCol>
                <a:gridCol w="4755600">
                  <a:extLst>
                    <a:ext uri="{9D8B030D-6E8A-4147-A177-3AD203B41FA5}">
                      <a16:colId xmlns:a16="http://schemas.microsoft.com/office/drawing/2014/main" val="2351812622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研究開発代表者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7475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所属機関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例：京都大学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520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例：医学研究科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9346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所属分野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例：＊＊講座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5008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　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859110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67448"/>
              </p:ext>
            </p:extLst>
          </p:nvPr>
        </p:nvGraphicFramePr>
        <p:xfrm>
          <a:off x="708077" y="3841557"/>
          <a:ext cx="7740000" cy="6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332762994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26301214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研究課題の名称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87911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538C157-9828-4877-8231-3B32FA448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34378"/>
              </p:ext>
            </p:extLst>
          </p:nvPr>
        </p:nvGraphicFramePr>
        <p:xfrm>
          <a:off x="6175350" y="54000"/>
          <a:ext cx="2914650" cy="3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3801399187"/>
                    </a:ext>
                  </a:extLst>
                </a:gridCol>
                <a:gridCol w="1623695">
                  <a:extLst>
                    <a:ext uri="{9D8B030D-6E8A-4147-A177-3AD203B41FA5}">
                      <a16:colId xmlns:a16="http://schemas.microsoft.com/office/drawing/2014/main" val="181897153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受　付　番　号</a:t>
                      </a:r>
                      <a:endParaRPr lang="ja-JP" sz="1050" kern="5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（記入しないこと）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48576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59C38ED4-20EC-4C94-92F3-A55C704BE1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72" y="81813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60000" y="828000"/>
            <a:ext cx="863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1-1.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あなたのシーズ（開発品・技術）について簡潔に述べて下さい（最大３ページ）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シーズ（開発品・技術）の名称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薬事申請上の分類（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医薬品・医療機器・再生医療等製品・体外診断薬、その他）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シーズの特徴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製品コンセプト（記載できる方のみ）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これまでのデータ（有効性データ等）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．本シーズについて</a:t>
            </a: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41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60000" y="828000"/>
            <a:ext cx="8944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1-2.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競合品（技術）がある場合は、下表を参考に既存品と比較し、優位性を示してください。（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8840"/>
              </p:ext>
            </p:extLst>
          </p:nvPr>
        </p:nvGraphicFramePr>
        <p:xfrm>
          <a:off x="2182397" y="1409816"/>
          <a:ext cx="5793202" cy="2424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075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971130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64997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69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marL="64834" marR="64834" marT="32417" marB="32417"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作用メカニズム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●●作用（新規）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42341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有効性の向上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●●病の中等症・重症患者も対象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●●病の軽症患者のみが対象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3341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投与経路の変更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経口投与可能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静脈内投与のみ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28711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服薬アドヒアランスの改善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１日１回の服薬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１日３回の服薬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947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952270915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08211061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16180" y="1409816"/>
            <a:ext cx="16289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590" y="4074404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47048"/>
              </p:ext>
            </p:extLst>
          </p:nvPr>
        </p:nvGraphicFramePr>
        <p:xfrm>
          <a:off x="2182397" y="4074404"/>
          <a:ext cx="5793202" cy="270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919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118095">
                  <a:extLst>
                    <a:ext uri="{9D8B030D-6E8A-4147-A177-3AD203B41FA5}">
                      <a16:colId xmlns:a16="http://schemas.microsoft.com/office/drawing/2014/main" val="1245988528"/>
                    </a:ext>
                  </a:extLst>
                </a:gridCol>
                <a:gridCol w="1946669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47519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0836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0113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材型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スポンジ→ゲル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クラス分類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高度管理医療機器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製造元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（共同開発先があれば）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●●社／英国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51166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製品写真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08367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素材、剤型による機能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菌増殖抑制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26822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創面保護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16674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創面密着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716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8946" y="1087635"/>
            <a:ext cx="55515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項目については、以下を参考に自由に設定の上、表を作成ください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．本シーズについて</a:t>
            </a:r>
          </a:p>
        </p:txBody>
      </p:sp>
      <p:sp>
        <p:nvSpPr>
          <p:cNvPr id="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7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42000" y="828000"/>
            <a:ext cx="87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本シーズの独創性、優位性を記載ください。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また本シーズはどういった医療現場の課題を解決できるか、イメージがあれば記載ください。（１ページ）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0000" y="180000"/>
            <a:ext cx="5868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．本シーズのねらい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41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80000" y="180000"/>
            <a:ext cx="3168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36000" anchor="ctr" anchorCtr="0">
            <a:no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３．スケジュール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0000" y="828000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本プログラムで実施する</a:t>
            </a:r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</a:rPr>
              <a:t>年間の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について、簡潔に記載ください。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50440"/>
              </p:ext>
            </p:extLst>
          </p:nvPr>
        </p:nvGraphicFramePr>
        <p:xfrm>
          <a:off x="594000" y="1375261"/>
          <a:ext cx="7956000" cy="4097745"/>
        </p:xfrm>
        <a:graphic>
          <a:graphicData uri="http://schemas.openxmlformats.org/drawingml/2006/table">
            <a:tbl>
              <a:tblPr/>
              <a:tblGrid>
                <a:gridCol w="1368000">
                  <a:extLst>
                    <a:ext uri="{9D8B030D-6E8A-4147-A177-3AD203B41FA5}">
                      <a16:colId xmlns:a16="http://schemas.microsoft.com/office/drawing/2014/main" val="424012004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0971758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64229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4819839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951360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80638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1166856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085942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381547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7903389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295732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116785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47685595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85172803"/>
                    </a:ext>
                  </a:extLst>
                </a:gridCol>
              </a:tblGrid>
              <a:tr h="313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実施内容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担当者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5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53065"/>
                  </a:ext>
                </a:extLst>
              </a:tr>
              <a:tr h="356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altLang="ja-JP" sz="9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</a:t>
                      </a: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1872887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in vitro 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スクリーニング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475468"/>
                  </a:ext>
                </a:extLst>
              </a:tr>
              <a:tr h="92316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モデル動物での薬効試験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79561"/>
                  </a:ext>
                </a:extLst>
              </a:tr>
              <a:tr h="83030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lang="ja-JP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試験物の確保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7970480"/>
                  </a:ext>
                </a:extLst>
              </a:tr>
              <a:tr h="83339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④特許出願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4079812"/>
                  </a:ext>
                </a:extLst>
              </a:tr>
            </a:tbl>
          </a:graphicData>
        </a:graphic>
      </p:graphicFrame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>
            <a:off x="2520269" y="2477096"/>
            <a:ext cx="2988000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23"/>
          <p:cNvCxnSpPr>
            <a:cxnSpLocks noChangeShapeType="1"/>
          </p:cNvCxnSpPr>
          <p:nvPr/>
        </p:nvCxnSpPr>
        <p:spPr bwMode="auto">
          <a:xfrm>
            <a:off x="3561249" y="3350054"/>
            <a:ext cx="2952000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</p:cNvCxnSpPr>
          <p:nvPr/>
        </p:nvCxnSpPr>
        <p:spPr bwMode="auto">
          <a:xfrm>
            <a:off x="4501122" y="4223012"/>
            <a:ext cx="3024000" cy="1587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3"/>
          <p:cNvCxnSpPr>
            <a:cxnSpLocks noChangeShapeType="1"/>
          </p:cNvCxnSpPr>
          <p:nvPr/>
        </p:nvCxnSpPr>
        <p:spPr bwMode="auto">
          <a:xfrm flipV="1">
            <a:off x="7062198" y="5092335"/>
            <a:ext cx="1321912" cy="3635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正方形/長方形 2"/>
          <p:cNvSpPr/>
          <p:nvPr/>
        </p:nvSpPr>
        <p:spPr>
          <a:xfrm>
            <a:off x="299822" y="5814930"/>
            <a:ext cx="85443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注：実施内容の行は適宜増減してください。担当者は 申請書の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参加者リストと一致させてください。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15383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㈱●●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17165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47714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京大病院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350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iACT</a:t>
            </a:r>
            <a:endParaRPr lang="ja-JP" altLang="en-US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313568" y="3472217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775485" y="415259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研究開発代表者：●●●●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5313568" y="4152994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266544" y="3205667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試作依頼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0571" y="4259049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試作品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80554" y="35748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033264" y="4667375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・機器デザイン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・試作品評価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3188991" y="3828329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918817" y="4667375"/>
            <a:ext cx="1083680" cy="926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・製造販売企業マッチング支援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69423" y="342010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209703" y="4667375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74196" y="2760650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80000" y="180000"/>
            <a:ext cx="3528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08000" bIns="36000" anchor="ctr">
            <a:noAutofit/>
          </a:bodyPr>
          <a:lstStyle/>
          <a:p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４．研究実施体制図</a:t>
            </a:r>
            <a:endParaRPr lang="en-US" altLang="ja-JP" sz="2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0000" y="828000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企業連携を含め、研究実施体制図を記載ください。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47714" y="5826401"/>
            <a:ext cx="66817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申請書に掲載の研究者（研究機関）との関係を記載ください。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研究開発代表者は、所属大学等の常勤教職員としてください（大学院生、企業は研究協力者として記入してください）。なお、研究協力者へ研究費を配分することはできません。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793603" y="1369086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26392" y="224294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研究開発分担者：●●●●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flipV="1">
            <a:off x="4227476" y="2700692"/>
            <a:ext cx="692" cy="3792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893000" y="2715900"/>
            <a:ext cx="692" cy="3792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251939" y="27411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72312" y="2817448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臨床評価依頼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81614" y="275257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臨床評価結果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要求仕様提示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473543" y="1564762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・要求仕様提示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・試作品評価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2700157" y="2049492"/>
            <a:ext cx="984764" cy="1061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700157" y="2365611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</p:spTree>
    <p:extLst>
      <p:ext uri="{BB962C8B-B14F-4D97-AF65-F5344CB8AC3E}">
        <p14:creationId xmlns:p14="http://schemas.microsoft.com/office/powerpoint/2010/main" val="209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709</Words>
  <Application>Microsoft Office PowerPoint</Application>
  <PresentationFormat>画面に合わせる (4:3)</PresentationFormat>
  <Paragraphs>175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Book Antiqua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2021-08-11T09:40:17Z</dcterms:created>
  <dcterms:modified xsi:type="dcterms:W3CDTF">2023-07-12T07:35:45Z</dcterms:modified>
</cp:coreProperties>
</file>