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1" r:id="rId2"/>
    <p:sldId id="284" r:id="rId3"/>
    <p:sldId id="282" r:id="rId4"/>
    <p:sldId id="260" r:id="rId5"/>
    <p:sldId id="267" r:id="rId6"/>
    <p:sldId id="266" r:id="rId7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9CBA"/>
    <a:srgbClr val="A1CC8D"/>
    <a:srgbClr val="3399FF"/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33" autoAdjust="0"/>
  </p:normalViewPr>
  <p:slideViewPr>
    <p:cSldViewPr snapToGrid="0">
      <p:cViewPr varScale="1">
        <p:scale>
          <a:sx n="115" d="100"/>
          <a:sy n="115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40" cy="513530"/>
          </a:xfrm>
          <a:prstGeom prst="rect">
            <a:avLst/>
          </a:prstGeom>
        </p:spPr>
        <p:txBody>
          <a:bodyPr vert="horz" lIns="94688" tIns="47344" rIns="94688" bIns="473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005" y="0"/>
            <a:ext cx="3076639" cy="513530"/>
          </a:xfrm>
          <a:prstGeom prst="rect">
            <a:avLst/>
          </a:prstGeom>
        </p:spPr>
        <p:txBody>
          <a:bodyPr vert="horz" lIns="94688" tIns="47344" rIns="94688" bIns="47344" rtlCol="0"/>
          <a:lstStyle>
            <a:lvl1pPr algn="r">
              <a:defRPr sz="1200"/>
            </a:lvl1pPr>
          </a:lstStyle>
          <a:p>
            <a:fld id="{363D07EC-F3F5-48ED-95B3-5975C4608A39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084"/>
            <a:ext cx="3076640" cy="513530"/>
          </a:xfrm>
          <a:prstGeom prst="rect">
            <a:avLst/>
          </a:prstGeom>
        </p:spPr>
        <p:txBody>
          <a:bodyPr vert="horz" lIns="94688" tIns="47344" rIns="94688" bIns="473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005" y="9721084"/>
            <a:ext cx="3076639" cy="513530"/>
          </a:xfrm>
          <a:prstGeom prst="rect">
            <a:avLst/>
          </a:prstGeom>
        </p:spPr>
        <p:txBody>
          <a:bodyPr vert="horz" lIns="94688" tIns="47344" rIns="94688" bIns="47344" rtlCol="0" anchor="b"/>
          <a:lstStyle>
            <a:lvl1pPr algn="r">
              <a:defRPr sz="1200"/>
            </a:lvl1pPr>
          </a:lstStyle>
          <a:p>
            <a:fld id="{07D0F8CD-9C5C-4474-855B-B1A90E4EA1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9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40" cy="513530"/>
          </a:xfrm>
          <a:prstGeom prst="rect">
            <a:avLst/>
          </a:prstGeom>
        </p:spPr>
        <p:txBody>
          <a:bodyPr vert="horz" lIns="94688" tIns="47344" rIns="94688" bIns="473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005" y="0"/>
            <a:ext cx="3076639" cy="513530"/>
          </a:xfrm>
          <a:prstGeom prst="rect">
            <a:avLst/>
          </a:prstGeom>
        </p:spPr>
        <p:txBody>
          <a:bodyPr vert="horz" lIns="94688" tIns="47344" rIns="94688" bIns="47344" rtlCol="0"/>
          <a:lstStyle>
            <a:lvl1pPr algn="r">
              <a:defRPr sz="1200"/>
            </a:lvl1pPr>
          </a:lstStyle>
          <a:p>
            <a:fld id="{228D4AE4-FDF3-4634-9BA1-BC9901A99518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7938"/>
            <a:ext cx="4605338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88" tIns="47344" rIns="94688" bIns="473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59" y="4925961"/>
            <a:ext cx="5679440" cy="4029735"/>
          </a:xfrm>
          <a:prstGeom prst="rect">
            <a:avLst/>
          </a:prstGeom>
        </p:spPr>
        <p:txBody>
          <a:bodyPr vert="horz" lIns="94688" tIns="47344" rIns="94688" bIns="473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084"/>
            <a:ext cx="3076640" cy="513530"/>
          </a:xfrm>
          <a:prstGeom prst="rect">
            <a:avLst/>
          </a:prstGeom>
        </p:spPr>
        <p:txBody>
          <a:bodyPr vert="horz" lIns="94688" tIns="47344" rIns="94688" bIns="473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005" y="9721084"/>
            <a:ext cx="3076639" cy="513530"/>
          </a:xfrm>
          <a:prstGeom prst="rect">
            <a:avLst/>
          </a:prstGeom>
        </p:spPr>
        <p:txBody>
          <a:bodyPr vert="horz" lIns="94688" tIns="47344" rIns="94688" bIns="47344" rtlCol="0" anchor="b"/>
          <a:lstStyle>
            <a:lvl1pPr algn="r">
              <a:defRPr sz="1200"/>
            </a:lvl1pPr>
          </a:lstStyle>
          <a:p>
            <a:fld id="{F54B92A5-4003-4104-9376-782D30D678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17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5D43-A338-49FF-ABD9-6A1003DD0FA7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60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00E6-CC0E-404E-9592-55D9821A77C0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545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0C13-F3DA-467C-9DC9-F8FA728F65BE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91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F1E6-CE3A-451E-99FB-EF9A782A4884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061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BD74-65B0-429C-A16B-605B7524949F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219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7898-0A97-49E9-AF20-D31A96962869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64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F481-A2E2-485F-9C6E-21CCB69E1DDE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14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2F1C-3384-4EFA-A7B4-CAA4A38C727D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49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0864-981C-42B3-9332-558C074DA5A8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44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43FF-20E1-44BD-9C90-47C2D75B84D2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2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EECC-DB97-46D0-98A8-A231B0170921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987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678D-B17D-404D-A0B6-2C221F334872}" type="datetime1">
              <a:rPr kumimoji="1" lang="ja-JP" altLang="en-US" smtClean="0"/>
              <a:t>2023/7/12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18E0-7DD2-41A3-BBB4-1DAB40BF7BA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54000" y="6444000"/>
            <a:ext cx="1512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tIns="72000" bIns="36000" rtlCol="0" anchor="ctr" anchorCtr="1">
            <a:no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Confidential</a:t>
            </a:r>
            <a:endParaRPr kumimoji="1"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28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313" y="352964"/>
            <a:ext cx="1296144" cy="648072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3285" y="264782"/>
            <a:ext cx="468589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・青字は提出時に削除ください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・本資料をＰＤＦファイルに変換の上、ご提出ください。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26275"/>
              </p:ext>
            </p:extLst>
          </p:nvPr>
        </p:nvGraphicFramePr>
        <p:xfrm>
          <a:off x="708077" y="4494813"/>
          <a:ext cx="7739629" cy="18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210">
                  <a:extLst>
                    <a:ext uri="{9D8B030D-6E8A-4147-A177-3AD203B41FA5}">
                      <a16:colId xmlns:a16="http://schemas.microsoft.com/office/drawing/2014/main" val="1767907393"/>
                    </a:ext>
                  </a:extLst>
                </a:gridCol>
                <a:gridCol w="1181819">
                  <a:extLst>
                    <a:ext uri="{9D8B030D-6E8A-4147-A177-3AD203B41FA5}">
                      <a16:colId xmlns:a16="http://schemas.microsoft.com/office/drawing/2014/main" val="2612654534"/>
                    </a:ext>
                  </a:extLst>
                </a:gridCol>
                <a:gridCol w="4755600">
                  <a:extLst>
                    <a:ext uri="{9D8B030D-6E8A-4147-A177-3AD203B41FA5}">
                      <a16:colId xmlns:a16="http://schemas.microsoft.com/office/drawing/2014/main" val="2351812622"/>
                    </a:ext>
                  </a:extLst>
                </a:gridCol>
              </a:tblGrid>
              <a:tr h="360000">
                <a:tc rowSpan="5"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研究開発代表者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9C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　名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7475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所属機関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例：京都大学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52013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所属部局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例：情報学研究科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93464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所属分野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例：システム科学専攻＊＊講座</a:t>
                      </a:r>
                      <a:endParaRPr kumimoji="1" lang="ja-JP" altLang="en-US" sz="1400" b="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50089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　職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859110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38852"/>
              </p:ext>
            </p:extLst>
          </p:nvPr>
        </p:nvGraphicFramePr>
        <p:xfrm>
          <a:off x="708077" y="3841557"/>
          <a:ext cx="7740000" cy="6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332762994"/>
                    </a:ext>
                  </a:extLst>
                </a:gridCol>
                <a:gridCol w="5940000">
                  <a:extLst>
                    <a:ext uri="{9D8B030D-6E8A-4147-A177-3AD203B41FA5}">
                      <a16:colId xmlns:a16="http://schemas.microsoft.com/office/drawing/2014/main" val="263012148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研究課題の名称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9CB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9C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879114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538C157-9828-4877-8231-3B32FA448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34378"/>
              </p:ext>
            </p:extLst>
          </p:nvPr>
        </p:nvGraphicFramePr>
        <p:xfrm>
          <a:off x="6175350" y="54000"/>
          <a:ext cx="2914650" cy="34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0955">
                  <a:extLst>
                    <a:ext uri="{9D8B030D-6E8A-4147-A177-3AD203B41FA5}">
                      <a16:colId xmlns:a16="http://schemas.microsoft.com/office/drawing/2014/main" val="3801399187"/>
                    </a:ext>
                  </a:extLst>
                </a:gridCol>
                <a:gridCol w="1623695">
                  <a:extLst>
                    <a:ext uri="{9D8B030D-6E8A-4147-A177-3AD203B41FA5}">
                      <a16:colId xmlns:a16="http://schemas.microsoft.com/office/drawing/2014/main" val="1818971539"/>
                    </a:ext>
                  </a:extLst>
                </a:gridCol>
              </a:tblGrid>
              <a:tr h="34671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受　付　番　号</a:t>
                      </a:r>
                      <a:endParaRPr lang="ja-JP" sz="1050" kern="50">
                        <a:effectLst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000" kern="0">
                          <a:effectLst/>
                        </a:rPr>
                        <a:t>（記入しないこと）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3020" marR="330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448576"/>
                  </a:ext>
                </a:extLst>
              </a:tr>
            </a:tbl>
          </a:graphicData>
        </a:graphic>
      </p:graphicFrame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2746034-4EB8-43AE-9417-5D27753909BA}"/>
              </a:ext>
            </a:extLst>
          </p:cNvPr>
          <p:cNvGrpSpPr/>
          <p:nvPr/>
        </p:nvGrpSpPr>
        <p:grpSpPr>
          <a:xfrm>
            <a:off x="-7571" y="1387266"/>
            <a:ext cx="9159142" cy="2296800"/>
            <a:chOff x="-7571" y="1387266"/>
            <a:chExt cx="9159142" cy="2296800"/>
          </a:xfrm>
        </p:grpSpPr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A7CE1E66-25CB-441C-866C-2CB297578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571" y="1387266"/>
              <a:ext cx="9159142" cy="2296800"/>
            </a:xfrm>
            <a:prstGeom prst="rect">
              <a:avLst/>
            </a:prstGeom>
            <a:gradFill rotWithShape="1">
              <a:gsLst>
                <a:gs pos="0">
                  <a:srgbClr val="4BACC6">
                    <a:shade val="51000"/>
                    <a:satMod val="130000"/>
                  </a:srgbClr>
                </a:gs>
                <a:gs pos="80000">
                  <a:srgbClr val="4BACC6">
                    <a:shade val="93000"/>
                    <a:satMod val="130000"/>
                  </a:srgbClr>
                </a:gs>
                <a:gs pos="100000">
                  <a:srgbClr val="4BACC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HGS創英角ｺﾞｼｯｸUB" pitchFamily="50" charset="-128"/>
              </a:endParaRPr>
            </a:p>
          </p:txBody>
        </p:sp>
        <p:sp>
          <p:nvSpPr>
            <p:cNvPr id="8" name="テキスト ボックス 10"/>
            <p:cNvSpPr txBox="1">
              <a:spLocks noChangeArrowheads="1"/>
            </p:cNvSpPr>
            <p:nvPr/>
          </p:nvSpPr>
          <p:spPr bwMode="auto">
            <a:xfrm>
              <a:off x="-7571" y="1597005"/>
              <a:ext cx="9140825" cy="1808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7000" tIns="27000" rIns="27000" bIns="27000" anchor="ctr" anchorCtr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ja-JP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2024</a:t>
              </a:r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年度 </a:t>
              </a:r>
              <a:endParaRPr lang="en-US" altLang="ja-JP" sz="28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京都大学医学部附属病院 先端医療研究開発機構</a:t>
              </a:r>
            </a:p>
            <a:p>
              <a:pPr algn="ctr"/>
              <a:r>
                <a:rPr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橋渡し研究プログラム・シーズ</a:t>
              </a:r>
              <a:r>
                <a:rPr lang="en-US" altLang="ja-JP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H</a:t>
              </a:r>
              <a:r>
                <a:rPr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申請書</a:t>
              </a:r>
              <a:endPara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28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（説明スライド）</a:t>
              </a:r>
            </a:p>
          </p:txBody>
        </p:sp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7D51BD44-E4E4-492A-9D81-0D719679CA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02" y="8261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60000" y="828000"/>
            <a:ext cx="86308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1-1.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あなたのシーズ（開発品・技術）について簡潔に述べて下さい（最大３ページ）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シーズ（開発品・技術）の名称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薬事申請上の分類（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医薬品・医療機器・再生医療等製品・体外診断薬、その他）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適応症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シーズの特徴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製品コンセプト（例：＊＊を標的として、腫瘍の増殖を抑制する医薬品　等）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これまでのデータ（有効性データ等）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9999" y="180000"/>
            <a:ext cx="3780000" cy="504000"/>
          </a:xfrm>
          <a:prstGeom prst="rect">
            <a:avLst/>
          </a:prstGeom>
          <a:gradFill flip="none" rotWithShape="1">
            <a:gsLst>
              <a:gs pos="50000">
                <a:srgbClr val="9DC3E6">
                  <a:lumMod val="95000"/>
                  <a:lumOff val="5000"/>
                </a:srgbClr>
              </a:gs>
              <a:gs pos="0">
                <a:schemeClr val="accent1">
                  <a:lumMod val="90000"/>
                  <a:lumOff val="10000"/>
                </a:schemeClr>
              </a:gs>
              <a:gs pos="0">
                <a:schemeClr val="accent1">
                  <a:lumMod val="90000"/>
                  <a:lumOff val="10000"/>
                </a:schemeClr>
              </a:gs>
              <a:gs pos="100000">
                <a:schemeClr val="accent1">
                  <a:lumMod val="95000"/>
                  <a:lumOff val="5000"/>
                </a:schemeClr>
              </a:gs>
            </a:gsLst>
            <a:lin ang="5400000" scaled="1"/>
            <a:tileRect/>
          </a:gradFill>
          <a:ln>
            <a:solidFill>
              <a:srgbClr val="2F9CB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tIns="108000" bIns="0" rtlCol="0" anchor="ctr" anchorCtr="0">
            <a:noAutofit/>
          </a:bodyPr>
          <a:lstStyle/>
          <a:p>
            <a:r>
              <a:rPr lang="en-US" altLang="ja-JP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．本シーズについて</a:t>
            </a:r>
          </a:p>
        </p:txBody>
      </p:sp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441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60000" y="828000"/>
            <a:ext cx="8944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1-2.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競合品（技術）がある場合は、下表を参考に既存品と比較し、優位性を示してください。（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ページ）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28840"/>
              </p:ext>
            </p:extLst>
          </p:nvPr>
        </p:nvGraphicFramePr>
        <p:xfrm>
          <a:off x="2182397" y="1409816"/>
          <a:ext cx="5793202" cy="2424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075">
                  <a:extLst>
                    <a:ext uri="{9D8B030D-6E8A-4147-A177-3AD203B41FA5}">
                      <a16:colId xmlns:a16="http://schemas.microsoft.com/office/drawing/2014/main" val="3542054932"/>
                    </a:ext>
                  </a:extLst>
                </a:gridCol>
                <a:gridCol w="1971130">
                  <a:extLst>
                    <a:ext uri="{9D8B030D-6E8A-4147-A177-3AD203B41FA5}">
                      <a16:colId xmlns:a16="http://schemas.microsoft.com/office/drawing/2014/main" val="369476194"/>
                    </a:ext>
                  </a:extLst>
                </a:gridCol>
                <a:gridCol w="1764997">
                  <a:extLst>
                    <a:ext uri="{9D8B030D-6E8A-4147-A177-3AD203B41FA5}">
                      <a16:colId xmlns:a16="http://schemas.microsoft.com/office/drawing/2014/main" val="471182384"/>
                    </a:ext>
                  </a:extLst>
                </a:gridCol>
              </a:tblGrid>
              <a:tr h="2696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項目</a:t>
                      </a:r>
                    </a:p>
                  </a:txBody>
                  <a:tcPr marL="64834" marR="64834" marT="32417" marB="324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開発品</a:t>
                      </a:r>
                    </a:p>
                  </a:txBody>
                  <a:tcPr marL="64834" marR="64834" marT="32417" marB="324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競合品（●●●）</a:t>
                      </a:r>
                    </a:p>
                  </a:txBody>
                  <a:tcPr marL="64834" marR="64834" marT="32417" marB="32417" anchor="ctr"/>
                </a:tc>
                <a:extLst>
                  <a:ext uri="{0D108BD9-81ED-4DB2-BD59-A6C34878D82A}">
                    <a16:rowId xmlns:a16="http://schemas.microsoft.com/office/drawing/2014/main" val="663276653"/>
                  </a:ext>
                </a:extLst>
              </a:tr>
              <a:tr h="35087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作用メカニズム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●●作用（新規）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●●作用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226068474"/>
                  </a:ext>
                </a:extLst>
              </a:tr>
              <a:tr h="42341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有効性の向上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●●病の中等症・重症患者も対象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●●病の軽症患者のみが対象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691455046"/>
                  </a:ext>
                </a:extLst>
              </a:tr>
              <a:tr h="33417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投与経路の変更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経口投与可能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静脈内投与のみ</a:t>
                      </a: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321020632"/>
                  </a:ext>
                </a:extLst>
              </a:tr>
              <a:tr h="28711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服薬アドヒアランスの改善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１日１回の服薬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１日３回の服薬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2036233290"/>
                  </a:ext>
                </a:extLst>
              </a:tr>
              <a:tr h="29478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●●●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952270915"/>
                  </a:ext>
                </a:extLst>
              </a:tr>
              <a:tr h="313717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●●●</a:t>
                      </a: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4834" marR="64834" marT="32417" marB="32417"/>
                </a:tc>
                <a:extLst>
                  <a:ext uri="{0D108BD9-81ED-4DB2-BD59-A6C34878D82A}">
                    <a16:rowId xmlns:a16="http://schemas.microsoft.com/office/drawing/2014/main" val="1082110615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16180" y="1409816"/>
            <a:ext cx="16289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記載例（</a:t>
            </a:r>
            <a:r>
              <a:rPr lang="ja-JP" altLang="en-US" sz="13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医薬品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9590" y="4074404"/>
            <a:ext cx="17427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記載例（</a:t>
            </a:r>
            <a:r>
              <a:rPr lang="ja-JP" altLang="en-US" sz="13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医療機器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47048"/>
              </p:ext>
            </p:extLst>
          </p:nvPr>
        </p:nvGraphicFramePr>
        <p:xfrm>
          <a:off x="2182397" y="4074404"/>
          <a:ext cx="5793202" cy="2706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919">
                  <a:extLst>
                    <a:ext uri="{9D8B030D-6E8A-4147-A177-3AD203B41FA5}">
                      <a16:colId xmlns:a16="http://schemas.microsoft.com/office/drawing/2014/main" val="3542054932"/>
                    </a:ext>
                  </a:extLst>
                </a:gridCol>
                <a:gridCol w="1118095">
                  <a:extLst>
                    <a:ext uri="{9D8B030D-6E8A-4147-A177-3AD203B41FA5}">
                      <a16:colId xmlns:a16="http://schemas.microsoft.com/office/drawing/2014/main" val="1245988528"/>
                    </a:ext>
                  </a:extLst>
                </a:gridCol>
                <a:gridCol w="1946669">
                  <a:extLst>
                    <a:ext uri="{9D8B030D-6E8A-4147-A177-3AD203B41FA5}">
                      <a16:colId xmlns:a16="http://schemas.microsoft.com/office/drawing/2014/main" val="369476194"/>
                    </a:ext>
                  </a:extLst>
                </a:gridCol>
                <a:gridCol w="1747519">
                  <a:extLst>
                    <a:ext uri="{9D8B030D-6E8A-4147-A177-3AD203B41FA5}">
                      <a16:colId xmlns:a16="http://schemas.microsoft.com/office/drawing/2014/main" val="471182384"/>
                    </a:ext>
                  </a:extLst>
                </a:gridCol>
              </a:tblGrid>
              <a:tr h="208367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競合品（●●●）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276653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素材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9011346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材型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スポンジ→ゲル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スポンジ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068474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クラス分類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未確認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高度管理医療機器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455046"/>
                  </a:ext>
                </a:extLst>
              </a:tr>
              <a:tr h="208367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製造元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（共同開発先があれば）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●●社／英国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020632"/>
                  </a:ext>
                </a:extLst>
              </a:tr>
              <a:tr h="511665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製品写真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33290"/>
                  </a:ext>
                </a:extLst>
              </a:tr>
              <a:tr h="208367">
                <a:tc row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</a:t>
                      </a:r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素材、剤型による機能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菌増殖抑制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solidFill>
                          <a:srgbClr val="0070C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26822"/>
                  </a:ext>
                </a:extLst>
              </a:tr>
              <a:tr h="20836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創面保護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016674"/>
                  </a:ext>
                </a:extLst>
              </a:tr>
              <a:tr h="2083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創面密着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71635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708946" y="1087635"/>
            <a:ext cx="555152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項目については、以下を参考に自由に設定の上、表を作成ください</a:t>
            </a:r>
          </a:p>
        </p:txBody>
      </p:sp>
      <p:sp>
        <p:nvSpPr>
          <p:cNvPr id="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87D892-0C70-4D44-8732-42BF51B96B97}"/>
              </a:ext>
            </a:extLst>
          </p:cNvPr>
          <p:cNvSpPr txBox="1"/>
          <p:nvPr/>
        </p:nvSpPr>
        <p:spPr>
          <a:xfrm>
            <a:off x="179999" y="180000"/>
            <a:ext cx="3780000" cy="504000"/>
          </a:xfrm>
          <a:prstGeom prst="rect">
            <a:avLst/>
          </a:prstGeom>
          <a:gradFill flip="none" rotWithShape="1">
            <a:gsLst>
              <a:gs pos="50000">
                <a:srgbClr val="9DC3E6">
                  <a:lumMod val="95000"/>
                  <a:lumOff val="5000"/>
                </a:srgbClr>
              </a:gs>
              <a:gs pos="0">
                <a:schemeClr val="accent1">
                  <a:lumMod val="90000"/>
                  <a:lumOff val="10000"/>
                </a:schemeClr>
              </a:gs>
              <a:gs pos="0">
                <a:schemeClr val="accent1">
                  <a:lumMod val="90000"/>
                  <a:lumOff val="10000"/>
                </a:schemeClr>
              </a:gs>
              <a:gs pos="100000">
                <a:schemeClr val="accent1">
                  <a:lumMod val="95000"/>
                  <a:lumOff val="5000"/>
                </a:schemeClr>
              </a:gs>
            </a:gsLst>
            <a:lin ang="5400000" scaled="1"/>
            <a:tileRect/>
          </a:gradFill>
          <a:ln>
            <a:solidFill>
              <a:srgbClr val="2F9CB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tIns="108000" bIns="0" rtlCol="0" anchor="ctr" anchorCtr="0">
            <a:noAutofit/>
          </a:bodyPr>
          <a:lstStyle/>
          <a:p>
            <a:r>
              <a:rPr lang="en-US" altLang="ja-JP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本シーズについて</a:t>
            </a:r>
          </a:p>
        </p:txBody>
      </p:sp>
    </p:spTree>
    <p:extLst>
      <p:ext uri="{BB962C8B-B14F-4D97-AF65-F5344CB8AC3E}">
        <p14:creationId xmlns:p14="http://schemas.microsoft.com/office/powerpoint/2010/main" val="40457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42000" y="828000"/>
            <a:ext cx="87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本シーズの独創性、優位性を記載ください。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また本シーズはどういった医療現場の課題を解決できるか、イメージがあれば記載ください。（１ページ）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661BC9-EA5E-4714-B4F5-BA523D23CA47}"/>
              </a:ext>
            </a:extLst>
          </p:cNvPr>
          <p:cNvSpPr txBox="1"/>
          <p:nvPr/>
        </p:nvSpPr>
        <p:spPr>
          <a:xfrm>
            <a:off x="179999" y="180000"/>
            <a:ext cx="3780000" cy="504000"/>
          </a:xfrm>
          <a:prstGeom prst="rect">
            <a:avLst/>
          </a:prstGeom>
          <a:gradFill flip="none" rotWithShape="1">
            <a:gsLst>
              <a:gs pos="50000">
                <a:srgbClr val="9DC3E6">
                  <a:lumMod val="95000"/>
                  <a:lumOff val="5000"/>
                </a:srgbClr>
              </a:gs>
              <a:gs pos="0">
                <a:schemeClr val="accent1">
                  <a:lumMod val="90000"/>
                  <a:lumOff val="10000"/>
                </a:schemeClr>
              </a:gs>
              <a:gs pos="0">
                <a:schemeClr val="accent1">
                  <a:lumMod val="90000"/>
                  <a:lumOff val="10000"/>
                </a:schemeClr>
              </a:gs>
              <a:gs pos="100000">
                <a:schemeClr val="accent1">
                  <a:lumMod val="95000"/>
                  <a:lumOff val="5000"/>
                </a:schemeClr>
              </a:gs>
            </a:gsLst>
            <a:lin ang="5400000" scaled="1"/>
            <a:tileRect/>
          </a:gradFill>
          <a:ln>
            <a:solidFill>
              <a:srgbClr val="2F9CB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tIns="108000" bIns="0" rtlCol="0" anchor="ctr" anchorCtr="0">
            <a:noAutofit/>
          </a:bodyPr>
          <a:lstStyle/>
          <a:p>
            <a:r>
              <a:rPr lang="en-US" altLang="ja-JP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本シーズのねらい</a:t>
            </a:r>
          </a:p>
        </p:txBody>
      </p:sp>
    </p:spTree>
    <p:extLst>
      <p:ext uri="{BB962C8B-B14F-4D97-AF65-F5344CB8AC3E}">
        <p14:creationId xmlns:p14="http://schemas.microsoft.com/office/powerpoint/2010/main" val="273341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360000" y="828000"/>
            <a:ext cx="8622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本プログラムで実施する</a:t>
            </a:r>
            <a:r>
              <a:rPr lang="en-US" altLang="ja-JP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u="sng">
                <a:latin typeface="メイリオ" panose="020B0604030504040204" pitchFamily="50" charset="-128"/>
                <a:ea typeface="メイリオ" panose="020B0604030504040204" pitchFamily="50" charset="-128"/>
              </a:rPr>
              <a:t>年間の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について、簡潔に記載ください。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25738"/>
              </p:ext>
            </p:extLst>
          </p:nvPr>
        </p:nvGraphicFramePr>
        <p:xfrm>
          <a:off x="594000" y="1375261"/>
          <a:ext cx="7956000" cy="4097745"/>
        </p:xfrm>
        <a:graphic>
          <a:graphicData uri="http://schemas.openxmlformats.org/drawingml/2006/table">
            <a:tbl>
              <a:tblPr/>
              <a:tblGrid>
                <a:gridCol w="1368000">
                  <a:extLst>
                    <a:ext uri="{9D8B030D-6E8A-4147-A177-3AD203B41FA5}">
                      <a16:colId xmlns:a16="http://schemas.microsoft.com/office/drawing/2014/main" val="424012004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509717588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53642294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48198394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951360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0806389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01166856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0085942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381547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17903389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429573217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1167858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47685595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985172803"/>
                    </a:ext>
                  </a:extLst>
                </a:gridCol>
              </a:tblGrid>
              <a:tr h="313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実施内容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担当者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202</a:t>
                      </a:r>
                      <a:r>
                        <a:rPr lang="en-US" alt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</a:t>
                      </a:r>
                      <a:r>
                        <a:rPr 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年度</a:t>
                      </a: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202</a:t>
                      </a:r>
                      <a:r>
                        <a:rPr lang="en-US" alt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5</a:t>
                      </a:r>
                      <a:r>
                        <a:rPr lang="ja-JP" sz="14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年度</a:t>
                      </a:r>
                      <a:endParaRPr lang="ja-JP" sz="18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53065"/>
                  </a:ext>
                </a:extLst>
              </a:tr>
              <a:tr h="3562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4-5</a:t>
                      </a:r>
                      <a:r>
                        <a:rPr lang="ja-JP" alt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alt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6-7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8-9</a:t>
                      </a:r>
                      <a:r>
                        <a:rPr lang="ja-JP" alt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altLang="ja-JP" sz="9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10-11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12-1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</a:t>
                      </a: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-3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4-5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6-7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8-9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10-11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12-1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2-3</a:t>
                      </a:r>
                      <a:r>
                        <a:rPr lang="ja-JP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月</a:t>
                      </a:r>
                      <a:endParaRPr lang="ja-JP" sz="14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1872887"/>
                  </a:ext>
                </a:extLst>
              </a:tr>
              <a:tr h="84147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①</a:t>
                      </a:r>
                      <a:r>
                        <a:rPr 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in vitro </a:t>
                      </a:r>
                      <a:r>
                        <a:rPr lang="ja-JP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スクリーニング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7475468"/>
                  </a:ext>
                </a:extLst>
              </a:tr>
              <a:tr h="92316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lang="ja-JP" sz="100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モデル動物での薬効試験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79561"/>
                  </a:ext>
                </a:extLst>
              </a:tr>
              <a:tr h="83030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③</a:t>
                      </a:r>
                      <a:r>
                        <a:rPr lang="ja-JP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試験物の確保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7970480"/>
                  </a:ext>
                </a:extLst>
              </a:tr>
              <a:tr h="83339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50" dirty="0">
                          <a:solidFill>
                            <a:srgbClr val="0070C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④特許出願</a:t>
                      </a:r>
                      <a:endParaRPr lang="ja-JP" sz="1050" kern="50" dirty="0">
                        <a:solidFill>
                          <a:srgbClr val="0070C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50" dirty="0">
                          <a:solidFill>
                            <a:srgbClr val="FF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Book Antiqua" panose="0204060205030503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4079812"/>
                  </a:ext>
                </a:extLst>
              </a:tr>
            </a:tbl>
          </a:graphicData>
        </a:graphic>
      </p:graphicFrame>
      <p:cxnSp>
        <p:nvCxnSpPr>
          <p:cNvPr id="36" name="AutoShape 23"/>
          <p:cNvCxnSpPr>
            <a:cxnSpLocks noChangeShapeType="1"/>
          </p:cNvCxnSpPr>
          <p:nvPr/>
        </p:nvCxnSpPr>
        <p:spPr bwMode="auto">
          <a:xfrm>
            <a:off x="2528734" y="2477096"/>
            <a:ext cx="2968750" cy="0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23"/>
          <p:cNvCxnSpPr>
            <a:cxnSpLocks noChangeShapeType="1"/>
          </p:cNvCxnSpPr>
          <p:nvPr/>
        </p:nvCxnSpPr>
        <p:spPr bwMode="auto">
          <a:xfrm>
            <a:off x="3523541" y="3350054"/>
            <a:ext cx="2960386" cy="0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23"/>
          <p:cNvCxnSpPr>
            <a:cxnSpLocks noChangeShapeType="1"/>
          </p:cNvCxnSpPr>
          <p:nvPr/>
        </p:nvCxnSpPr>
        <p:spPr bwMode="auto">
          <a:xfrm>
            <a:off x="4523291" y="4223012"/>
            <a:ext cx="2991414" cy="0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3"/>
          <p:cNvCxnSpPr>
            <a:cxnSpLocks noChangeShapeType="1"/>
          </p:cNvCxnSpPr>
          <p:nvPr/>
        </p:nvCxnSpPr>
        <p:spPr bwMode="auto">
          <a:xfrm>
            <a:off x="7038109" y="5025217"/>
            <a:ext cx="1528879" cy="1"/>
          </a:xfrm>
          <a:prstGeom prst="straightConnector1">
            <a:avLst/>
          </a:prstGeom>
          <a:noFill/>
          <a:ln w="3175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正方形/長方形 2"/>
          <p:cNvSpPr/>
          <p:nvPr/>
        </p:nvSpPr>
        <p:spPr>
          <a:xfrm>
            <a:off x="299822" y="5814930"/>
            <a:ext cx="85443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注：実施内容の行は適宜増減してください。担当者は 申請書の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4.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参加者リストと一致させてください。</a:t>
            </a: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F21BB03-A6FF-4892-9C4C-F9DCE3298E66}"/>
              </a:ext>
            </a:extLst>
          </p:cNvPr>
          <p:cNvSpPr txBox="1"/>
          <p:nvPr/>
        </p:nvSpPr>
        <p:spPr>
          <a:xfrm>
            <a:off x="179998" y="180000"/>
            <a:ext cx="3780000" cy="504000"/>
          </a:xfrm>
          <a:prstGeom prst="rect">
            <a:avLst/>
          </a:prstGeom>
          <a:gradFill flip="none" rotWithShape="1">
            <a:gsLst>
              <a:gs pos="50000">
                <a:srgbClr val="9DC3E6">
                  <a:lumMod val="95000"/>
                  <a:lumOff val="5000"/>
                </a:srgbClr>
              </a:gs>
              <a:gs pos="0">
                <a:schemeClr val="accent1">
                  <a:lumMod val="90000"/>
                  <a:lumOff val="10000"/>
                </a:schemeClr>
              </a:gs>
              <a:gs pos="0">
                <a:schemeClr val="accent1">
                  <a:lumMod val="90000"/>
                  <a:lumOff val="10000"/>
                </a:schemeClr>
              </a:gs>
              <a:gs pos="100000">
                <a:schemeClr val="accent1">
                  <a:lumMod val="95000"/>
                  <a:lumOff val="5000"/>
                </a:schemeClr>
              </a:gs>
            </a:gsLst>
            <a:lin ang="5400000" scaled="1"/>
            <a:tileRect/>
          </a:gradFill>
          <a:ln>
            <a:solidFill>
              <a:srgbClr val="2F9CB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tIns="108000" bIns="0" rtlCol="0" anchor="ctr" anchorCtr="0">
            <a:noAutofit/>
          </a:bodyPr>
          <a:lstStyle/>
          <a:p>
            <a:r>
              <a:rPr lang="en-US" altLang="ja-JP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</a:t>
            </a:r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65183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6015383" y="3212108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㈱●●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3817165" y="3212108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●●大学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747714" y="3212108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京大病院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350" dirty="0" err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iACT</a:t>
            </a:r>
            <a:endParaRPr lang="ja-JP" altLang="en-US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5313568" y="3472217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775485" y="415259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研究開発代表者：●●●●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5313568" y="4152994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266544" y="3205667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試作依頼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60571" y="4259049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試作品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80554" y="357487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共同研究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033264" y="4667375"/>
            <a:ext cx="1083680" cy="549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・機器デザイン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・試作品評価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3188991" y="3828329"/>
            <a:ext cx="604680" cy="6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918817" y="4667375"/>
            <a:ext cx="1083680" cy="926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・製造販売企業マッチング支援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69423" y="342010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209703" y="4667375"/>
            <a:ext cx="1083680" cy="549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・試作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74196" y="2760650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0000" y="828000"/>
            <a:ext cx="8622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企業連携を含め、研究実施体制図を記載ください。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47714" y="5826401"/>
            <a:ext cx="668172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申請書に掲載の研究者（研究機関）との関係を記載ください。</a:t>
            </a:r>
            <a:endParaRPr lang="en-US" altLang="ja-JP" sz="1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研究開発代表者は、所属大学等の常勤教職員としてください（大学院生、企業は研究協力者として記入してください）。なお、研究協力者へ研究費を配分することはできません。</a:t>
            </a:r>
            <a:endParaRPr lang="en-US" altLang="ja-JP" sz="1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58000" y="6552000"/>
            <a:ext cx="432000" cy="252000"/>
          </a:xfrm>
        </p:spPr>
        <p:txBody>
          <a:bodyPr anchor="ctr" anchorCtr="0"/>
          <a:lstStyle/>
          <a:p>
            <a:fld id="{B9DC18E0-7DD2-41A3-BBB4-1DAB40BF7BA0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793603" y="1369086"/>
            <a:ext cx="1425885" cy="1153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●●大学</a:t>
            </a:r>
            <a:endParaRPr lang="en-US" altLang="ja-JP" sz="135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26392" y="224294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研究開発分担者：●●●●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 flipV="1">
            <a:off x="4227476" y="2700692"/>
            <a:ext cx="692" cy="3792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4893000" y="2715900"/>
            <a:ext cx="692" cy="3792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251939" y="274116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共同研究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契約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72312" y="2817448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臨床評価依頼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81614" y="275257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臨床評価結果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要求仕様提示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473543" y="1564762"/>
            <a:ext cx="1083680" cy="549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・要求仕様提示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・試作品評価</a:t>
            </a:r>
            <a:endParaRPr lang="en-US" altLang="ja-JP" sz="9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2700157" y="2049492"/>
            <a:ext cx="984764" cy="10616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700157" y="2365611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0DED3ED-B09A-4470-AA4E-587B4AA4B31E}"/>
              </a:ext>
            </a:extLst>
          </p:cNvPr>
          <p:cNvSpPr txBox="1"/>
          <p:nvPr/>
        </p:nvSpPr>
        <p:spPr>
          <a:xfrm>
            <a:off x="179999" y="180000"/>
            <a:ext cx="3780000" cy="504000"/>
          </a:xfrm>
          <a:prstGeom prst="rect">
            <a:avLst/>
          </a:prstGeom>
          <a:gradFill flip="none" rotWithShape="1">
            <a:gsLst>
              <a:gs pos="50000">
                <a:srgbClr val="9DC3E6">
                  <a:lumMod val="95000"/>
                  <a:lumOff val="5000"/>
                </a:srgbClr>
              </a:gs>
              <a:gs pos="0">
                <a:schemeClr val="accent1">
                  <a:lumMod val="90000"/>
                  <a:lumOff val="10000"/>
                </a:schemeClr>
              </a:gs>
              <a:gs pos="0">
                <a:schemeClr val="accent1">
                  <a:lumMod val="90000"/>
                  <a:lumOff val="10000"/>
                </a:schemeClr>
              </a:gs>
              <a:gs pos="100000">
                <a:schemeClr val="accent1">
                  <a:lumMod val="95000"/>
                  <a:lumOff val="5000"/>
                </a:schemeClr>
              </a:gs>
            </a:gsLst>
            <a:lin ang="5400000" scaled="1"/>
            <a:tileRect/>
          </a:gradFill>
          <a:ln>
            <a:solidFill>
              <a:srgbClr val="2F9CB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tIns="108000" bIns="0" rtlCol="0" anchor="ctr" anchorCtr="0">
            <a:noAutofit/>
          </a:bodyPr>
          <a:lstStyle/>
          <a:p>
            <a:r>
              <a:rPr lang="en-US" altLang="ja-JP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 </a:t>
            </a:r>
            <a:r>
              <a:rPr lang="ja-JP" altLang="en-US" sz="2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研究実施体制図</a:t>
            </a:r>
          </a:p>
        </p:txBody>
      </p:sp>
    </p:spTree>
    <p:extLst>
      <p:ext uri="{BB962C8B-B14F-4D97-AF65-F5344CB8AC3E}">
        <p14:creationId xmlns:p14="http://schemas.microsoft.com/office/powerpoint/2010/main" val="20919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726</Words>
  <Application>Microsoft Office PowerPoint</Application>
  <PresentationFormat>画面に合わせる (4:3)</PresentationFormat>
  <Paragraphs>175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20" baseType="lpstr">
      <vt:lpstr>HGS創英角ｺﾞｼｯｸUB</vt:lpstr>
      <vt:lpstr>ＭＳ Ｐゴシック</vt:lpstr>
      <vt:lpstr>ＭＳ 明朝</vt:lpstr>
      <vt:lpstr>メイリオ</vt:lpstr>
      <vt:lpstr>游ゴシック</vt:lpstr>
      <vt:lpstr>游ゴシック Light</vt:lpstr>
      <vt:lpstr>Arial</vt:lpstr>
      <vt:lpstr>Book Antiqua</vt:lpstr>
      <vt:lpstr>Calibri</vt:lpstr>
      <vt:lpstr>Calibri Light</vt:lpstr>
      <vt:lpstr>Century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2021-08-11T09:40:17Z</dcterms:created>
  <dcterms:modified xsi:type="dcterms:W3CDTF">2023-07-12T07:38:49Z</dcterms:modified>
</cp:coreProperties>
</file>