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8"/>
  </p:notesMasterIdLst>
  <p:handoutMasterIdLst>
    <p:handoutMasterId r:id="rId9"/>
  </p:handoutMasterIdLst>
  <p:sldIdLst>
    <p:sldId id="261" r:id="rId2"/>
    <p:sldId id="284" r:id="rId3"/>
    <p:sldId id="282" r:id="rId4"/>
    <p:sldId id="260" r:id="rId5"/>
    <p:sldId id="267" r:id="rId6"/>
    <p:sldId id="266" r:id="rId7"/>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F1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6433" autoAdjust="0"/>
  </p:normalViewPr>
  <p:slideViewPr>
    <p:cSldViewPr snapToGrid="0">
      <p:cViewPr varScale="1">
        <p:scale>
          <a:sx n="138" d="100"/>
          <a:sy n="138" d="100"/>
        </p:scale>
        <p:origin x="132"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640" cy="513530"/>
          </a:xfrm>
          <a:prstGeom prst="rect">
            <a:avLst/>
          </a:prstGeom>
        </p:spPr>
        <p:txBody>
          <a:bodyPr vert="horz" lIns="94688" tIns="47344" rIns="94688" bIns="4734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1005" y="0"/>
            <a:ext cx="3076639" cy="513530"/>
          </a:xfrm>
          <a:prstGeom prst="rect">
            <a:avLst/>
          </a:prstGeom>
        </p:spPr>
        <p:txBody>
          <a:bodyPr vert="horz" lIns="94688" tIns="47344" rIns="94688" bIns="47344" rtlCol="0"/>
          <a:lstStyle>
            <a:lvl1pPr algn="r">
              <a:defRPr sz="1200"/>
            </a:lvl1pPr>
          </a:lstStyle>
          <a:p>
            <a:fld id="{363D07EC-F3F5-48ED-95B3-5975C4608A39}" type="datetimeFigureOut">
              <a:rPr kumimoji="1" lang="ja-JP" altLang="en-US" smtClean="0"/>
              <a:t>2025/6/16</a:t>
            </a:fld>
            <a:endParaRPr kumimoji="1" lang="ja-JP" altLang="en-US"/>
          </a:p>
        </p:txBody>
      </p:sp>
      <p:sp>
        <p:nvSpPr>
          <p:cNvPr id="4" name="フッター プレースホルダー 3"/>
          <p:cNvSpPr>
            <a:spLocks noGrp="1"/>
          </p:cNvSpPr>
          <p:nvPr>
            <p:ph type="ftr" sz="quarter" idx="2"/>
          </p:nvPr>
        </p:nvSpPr>
        <p:spPr>
          <a:xfrm>
            <a:off x="0" y="9721084"/>
            <a:ext cx="3076640" cy="513530"/>
          </a:xfrm>
          <a:prstGeom prst="rect">
            <a:avLst/>
          </a:prstGeom>
        </p:spPr>
        <p:txBody>
          <a:bodyPr vert="horz" lIns="94688" tIns="47344" rIns="94688" bIns="4734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1005" y="9721084"/>
            <a:ext cx="3076639" cy="513530"/>
          </a:xfrm>
          <a:prstGeom prst="rect">
            <a:avLst/>
          </a:prstGeom>
        </p:spPr>
        <p:txBody>
          <a:bodyPr vert="horz" lIns="94688" tIns="47344" rIns="94688" bIns="47344" rtlCol="0" anchor="b"/>
          <a:lstStyle>
            <a:lvl1pPr algn="r">
              <a:defRPr sz="1200"/>
            </a:lvl1pPr>
          </a:lstStyle>
          <a:p>
            <a:fld id="{07D0F8CD-9C5C-4474-855B-B1A90E4EA11E}" type="slidenum">
              <a:rPr kumimoji="1" lang="ja-JP" altLang="en-US" smtClean="0"/>
              <a:t>‹#›</a:t>
            </a:fld>
            <a:endParaRPr kumimoji="1" lang="ja-JP" altLang="en-US"/>
          </a:p>
        </p:txBody>
      </p:sp>
    </p:spTree>
    <p:extLst>
      <p:ext uri="{BB962C8B-B14F-4D97-AF65-F5344CB8AC3E}">
        <p14:creationId xmlns:p14="http://schemas.microsoft.com/office/powerpoint/2010/main" val="30093904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640" cy="513530"/>
          </a:xfrm>
          <a:prstGeom prst="rect">
            <a:avLst/>
          </a:prstGeom>
        </p:spPr>
        <p:txBody>
          <a:bodyPr vert="horz" lIns="94688" tIns="47344" rIns="94688" bIns="47344"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005" y="0"/>
            <a:ext cx="3076639" cy="513530"/>
          </a:xfrm>
          <a:prstGeom prst="rect">
            <a:avLst/>
          </a:prstGeom>
        </p:spPr>
        <p:txBody>
          <a:bodyPr vert="horz" lIns="94688" tIns="47344" rIns="94688" bIns="47344" rtlCol="0"/>
          <a:lstStyle>
            <a:lvl1pPr algn="r">
              <a:defRPr sz="1200"/>
            </a:lvl1pPr>
          </a:lstStyle>
          <a:p>
            <a:fld id="{228D4AE4-FDF3-4634-9BA1-BC9901A99518}" type="datetimeFigureOut">
              <a:rPr kumimoji="1" lang="ja-JP" altLang="en-US" smtClean="0"/>
              <a:t>2025/6/16</a:t>
            </a:fld>
            <a:endParaRPr kumimoji="1" lang="ja-JP" altLang="en-US"/>
          </a:p>
        </p:txBody>
      </p:sp>
      <p:sp>
        <p:nvSpPr>
          <p:cNvPr id="4" name="スライド イメージ プレースホルダー 3"/>
          <p:cNvSpPr>
            <a:spLocks noGrp="1" noRot="1" noChangeAspect="1"/>
          </p:cNvSpPr>
          <p:nvPr>
            <p:ph type="sldImg" idx="2"/>
          </p:nvPr>
        </p:nvSpPr>
        <p:spPr>
          <a:xfrm>
            <a:off x="1247775" y="1277938"/>
            <a:ext cx="4605338" cy="3454400"/>
          </a:xfrm>
          <a:prstGeom prst="rect">
            <a:avLst/>
          </a:prstGeom>
          <a:noFill/>
          <a:ln w="12700">
            <a:solidFill>
              <a:prstClr val="black"/>
            </a:solidFill>
          </a:ln>
        </p:spPr>
        <p:txBody>
          <a:bodyPr vert="horz" lIns="94688" tIns="47344" rIns="94688" bIns="47344" rtlCol="0" anchor="ctr"/>
          <a:lstStyle/>
          <a:p>
            <a:endParaRPr lang="ja-JP" altLang="en-US"/>
          </a:p>
        </p:txBody>
      </p:sp>
      <p:sp>
        <p:nvSpPr>
          <p:cNvPr id="5" name="ノート プレースホルダー 4"/>
          <p:cNvSpPr>
            <a:spLocks noGrp="1"/>
          </p:cNvSpPr>
          <p:nvPr>
            <p:ph type="body" sz="quarter" idx="3"/>
          </p:nvPr>
        </p:nvSpPr>
        <p:spPr>
          <a:xfrm>
            <a:off x="710759" y="4925961"/>
            <a:ext cx="5679440" cy="4029735"/>
          </a:xfrm>
          <a:prstGeom prst="rect">
            <a:avLst/>
          </a:prstGeom>
        </p:spPr>
        <p:txBody>
          <a:bodyPr vert="horz" lIns="94688" tIns="47344" rIns="94688" bIns="473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084"/>
            <a:ext cx="3076640" cy="513530"/>
          </a:xfrm>
          <a:prstGeom prst="rect">
            <a:avLst/>
          </a:prstGeom>
        </p:spPr>
        <p:txBody>
          <a:bodyPr vert="horz" lIns="94688" tIns="47344" rIns="94688" bIns="4734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005" y="9721084"/>
            <a:ext cx="3076639" cy="513530"/>
          </a:xfrm>
          <a:prstGeom prst="rect">
            <a:avLst/>
          </a:prstGeom>
        </p:spPr>
        <p:txBody>
          <a:bodyPr vert="horz" lIns="94688" tIns="47344" rIns="94688" bIns="47344" rtlCol="0" anchor="b"/>
          <a:lstStyle>
            <a:lvl1pPr algn="r">
              <a:defRPr sz="1200"/>
            </a:lvl1pPr>
          </a:lstStyle>
          <a:p>
            <a:fld id="{F54B92A5-4003-4104-9376-782D30D67876}" type="slidenum">
              <a:rPr kumimoji="1" lang="ja-JP" altLang="en-US" smtClean="0"/>
              <a:t>‹#›</a:t>
            </a:fld>
            <a:endParaRPr kumimoji="1" lang="ja-JP" altLang="en-US"/>
          </a:p>
        </p:txBody>
      </p:sp>
    </p:spTree>
    <p:extLst>
      <p:ext uri="{BB962C8B-B14F-4D97-AF65-F5344CB8AC3E}">
        <p14:creationId xmlns:p14="http://schemas.microsoft.com/office/powerpoint/2010/main" val="26941719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ED15D43-A338-49FF-ABD9-6A1003DD0FA7}" type="datetime1">
              <a:rPr kumimoji="1" lang="ja-JP" altLang="en-US" smtClean="0"/>
              <a:t>2025/6/16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2399609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DC100E6-CC0E-404E-9592-55D9821A77C0}" type="datetime1">
              <a:rPr kumimoji="1" lang="ja-JP" altLang="en-US" smtClean="0"/>
              <a:t>2025/6/16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2485459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A510C13-F3DA-467C-9DC9-F8FA728F65BE}" type="datetime1">
              <a:rPr kumimoji="1" lang="ja-JP" altLang="en-US" smtClean="0"/>
              <a:t>2025/6/16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1623918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4B4F1E6-CE3A-451E-99FB-EF9A782A4884}" type="datetime1">
              <a:rPr kumimoji="1" lang="ja-JP" altLang="en-US" smtClean="0"/>
              <a:t>2025/6/16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840611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657BD74-65B0-429C-A16B-605B7524949F}" type="datetime1">
              <a:rPr kumimoji="1" lang="ja-JP" altLang="en-US" smtClean="0"/>
              <a:t>2025/6/16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552195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207898-0A97-49E9-AF20-D31A96962869}" type="datetime1">
              <a:rPr kumimoji="1" lang="ja-JP" altLang="en-US" smtClean="0"/>
              <a:t>2025/6/16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543644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220F481-A2E2-485F-9C6E-21CCB69E1DDE}" type="datetime1">
              <a:rPr kumimoji="1" lang="ja-JP" altLang="en-US" smtClean="0"/>
              <a:t>2025/6/16</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2173143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70F2F1C-3384-4EFA-A7B4-CAA4A38C727D}" type="datetime1">
              <a:rPr kumimoji="1" lang="ja-JP" altLang="en-US" smtClean="0"/>
              <a:t>2025/6/16</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1286498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300864-981C-42B3-9332-558C074DA5A8}" type="datetime1">
              <a:rPr kumimoji="1" lang="ja-JP" altLang="en-US" smtClean="0"/>
              <a:t>2025/6/16</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1830446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87F43FF-20E1-44BD-9C90-47C2D75B84D2}" type="datetime1">
              <a:rPr kumimoji="1" lang="ja-JP" altLang="en-US" smtClean="0"/>
              <a:t>2025/6/16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403022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774EECC-DB97-46D0-98A8-A231B0170921}" type="datetime1">
              <a:rPr kumimoji="1" lang="ja-JP" altLang="en-US" smtClean="0"/>
              <a:t>2025/6/16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4229872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1678D-B17D-404D-A0B6-2C221F334872}" type="datetime1">
              <a:rPr kumimoji="1" lang="ja-JP" altLang="en-US" smtClean="0"/>
              <a:t>2025/6/16</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DC18E0-7DD2-41A3-BBB4-1DAB40BF7BA0}" type="slidenum">
              <a:rPr kumimoji="1" lang="ja-JP" altLang="en-US" smtClean="0"/>
              <a:t>‹#›</a:t>
            </a:fld>
            <a:endParaRPr kumimoji="1" lang="ja-JP" altLang="en-US" dirty="0"/>
          </a:p>
        </p:txBody>
      </p:sp>
      <p:sp>
        <p:nvSpPr>
          <p:cNvPr id="7" name="テキスト ボックス 6"/>
          <p:cNvSpPr txBox="1"/>
          <p:nvPr userDrawn="1"/>
        </p:nvSpPr>
        <p:spPr>
          <a:xfrm>
            <a:off x="54000" y="6444000"/>
            <a:ext cx="1512000" cy="360000"/>
          </a:xfrm>
          <a:prstGeom prst="rect">
            <a:avLst/>
          </a:prstGeom>
          <a:noFill/>
          <a:ln>
            <a:solidFill>
              <a:srgbClr val="FF0000"/>
            </a:solidFill>
          </a:ln>
        </p:spPr>
        <p:txBody>
          <a:bodyPr wrap="none" tIns="72000" bIns="36000" rtlCol="0" anchor="ctr" anchorCtr="1">
            <a:noAutofit/>
          </a:bodyPr>
          <a:lstStyle/>
          <a:p>
            <a:r>
              <a:rPr kumimoji="1" lang="en-US" altLang="ja-JP" dirty="0">
                <a:solidFill>
                  <a:srgbClr val="FF0000"/>
                </a:solidFill>
                <a:latin typeface="メイリオ" panose="020B0604030504040204" pitchFamily="50" charset="-128"/>
                <a:ea typeface="メイリオ" panose="020B0604030504040204" pitchFamily="50" charset="-128"/>
              </a:rPr>
              <a:t>Confidential</a:t>
            </a:r>
            <a:endParaRPr kumimoji="1" lang="ja-JP" altLang="en-US"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18288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73313" y="352964"/>
            <a:ext cx="1296144" cy="648072"/>
          </a:xfrm>
          <a:prstGeom prst="rect">
            <a:avLst/>
          </a:prstGeom>
          <a:solidFill>
            <a:srgbClr val="00B0F0"/>
          </a:solidFill>
        </p:spPr>
      </p:pic>
      <p:sp>
        <p:nvSpPr>
          <p:cNvPr id="2" name="スライド番号プレースホルダー 1"/>
          <p:cNvSpPr>
            <a:spLocks noGrp="1"/>
          </p:cNvSpPr>
          <p:nvPr>
            <p:ph type="sldNum" sz="quarter" idx="12"/>
          </p:nvPr>
        </p:nvSpPr>
        <p:spPr>
          <a:xfrm>
            <a:off x="8658000" y="6552000"/>
            <a:ext cx="432000" cy="252000"/>
          </a:xfrm>
        </p:spPr>
        <p:txBody>
          <a:bodyPr anchor="ctr" anchorCtr="0"/>
          <a:lstStyle/>
          <a:p>
            <a:fld id="{B9DC18E0-7DD2-41A3-BBB4-1DAB40BF7BA0}" type="slidenum">
              <a:rPr kumimoji="1" lang="ja-JP" altLang="en-US" smtClean="0">
                <a:latin typeface="ＭＳ ゴシック" panose="020B0609070205080204" pitchFamily="49" charset="-128"/>
                <a:ea typeface="ＭＳ ゴシック" panose="020B0609070205080204" pitchFamily="49" charset="-128"/>
              </a:rPr>
              <a:t>1</a:t>
            </a:fld>
            <a:endParaRPr kumimoji="1" lang="ja-JP" altLang="en-US" dirty="0">
              <a:latin typeface="ＭＳ ゴシック" panose="020B0609070205080204" pitchFamily="49" charset="-128"/>
              <a:ea typeface="ＭＳ ゴシック" panose="020B0609070205080204" pitchFamily="49" charset="-128"/>
            </a:endParaRPr>
          </a:p>
        </p:txBody>
      </p:sp>
      <p:sp>
        <p:nvSpPr>
          <p:cNvPr id="11" name="テキスト ボックス 10"/>
          <p:cNvSpPr txBox="1"/>
          <p:nvPr/>
        </p:nvSpPr>
        <p:spPr>
          <a:xfrm>
            <a:off x="1253285" y="264782"/>
            <a:ext cx="4685898" cy="666914"/>
          </a:xfrm>
          <a:prstGeom prst="rect">
            <a:avLst/>
          </a:prstGeom>
          <a:noFill/>
        </p:spPr>
        <p:txBody>
          <a:bodyPr wrap="none" rtlCol="0">
            <a:spAutoFit/>
          </a:bodyPr>
          <a:lstStyle/>
          <a:p>
            <a:pPr>
              <a:lnSpc>
                <a:spcPct val="150000"/>
              </a:lnSpc>
            </a:pPr>
            <a:r>
              <a:rPr lang="ja-JP" altLang="en-US" sz="1350" dirty="0">
                <a:solidFill>
                  <a:srgbClr val="0070C0"/>
                </a:solidFill>
                <a:latin typeface="ＭＳ ゴシック" panose="020B0609070205080204" pitchFamily="49" charset="-128"/>
                <a:ea typeface="ＭＳ ゴシック" panose="020B0609070205080204" pitchFamily="49" charset="-128"/>
              </a:rPr>
              <a:t>・青字は提出時に削除ください。</a:t>
            </a:r>
            <a:endParaRPr lang="en-US" altLang="ja-JP" sz="1350" dirty="0">
              <a:solidFill>
                <a:srgbClr val="0070C0"/>
              </a:solidFill>
              <a:latin typeface="ＭＳ ゴシック" panose="020B0609070205080204" pitchFamily="49" charset="-128"/>
              <a:ea typeface="ＭＳ ゴシック" panose="020B0609070205080204" pitchFamily="49" charset="-128"/>
            </a:endParaRPr>
          </a:p>
          <a:p>
            <a:pPr>
              <a:lnSpc>
                <a:spcPct val="150000"/>
              </a:lnSpc>
            </a:pPr>
            <a:r>
              <a:rPr lang="ja-JP" altLang="en-US" sz="1350" dirty="0">
                <a:solidFill>
                  <a:srgbClr val="0070C0"/>
                </a:solidFill>
                <a:latin typeface="ＭＳ ゴシック" panose="020B0609070205080204" pitchFamily="49" charset="-128"/>
                <a:ea typeface="ＭＳ ゴシック" panose="020B0609070205080204" pitchFamily="49" charset="-128"/>
              </a:rPr>
              <a:t>・本資料をＰＤＦファイルに変換の上、ご提出ください。</a:t>
            </a:r>
          </a:p>
        </p:txBody>
      </p:sp>
      <p:graphicFrame>
        <p:nvGraphicFramePr>
          <p:cNvPr id="5" name="表 4">
            <a:extLst>
              <a:ext uri="{FF2B5EF4-FFF2-40B4-BE49-F238E27FC236}">
                <a16:creationId xmlns:a16="http://schemas.microsoft.com/office/drawing/2014/main" id="{2538C157-9828-4877-8231-3B32FA448E81}"/>
              </a:ext>
            </a:extLst>
          </p:cNvPr>
          <p:cNvGraphicFramePr>
            <a:graphicFrameLocks noGrp="1"/>
          </p:cNvGraphicFramePr>
          <p:nvPr>
            <p:extLst>
              <p:ext uri="{D42A27DB-BD31-4B8C-83A1-F6EECF244321}">
                <p14:modId xmlns:p14="http://schemas.microsoft.com/office/powerpoint/2010/main" val="2526234378"/>
              </p:ext>
            </p:extLst>
          </p:nvPr>
        </p:nvGraphicFramePr>
        <p:xfrm>
          <a:off x="6175350" y="54000"/>
          <a:ext cx="2914650" cy="346710"/>
        </p:xfrm>
        <a:graphic>
          <a:graphicData uri="http://schemas.openxmlformats.org/drawingml/2006/table">
            <a:tbl>
              <a:tblPr>
                <a:tableStyleId>{5C22544A-7EE6-4342-B048-85BDC9FD1C3A}</a:tableStyleId>
              </a:tblPr>
              <a:tblGrid>
                <a:gridCol w="1290955">
                  <a:extLst>
                    <a:ext uri="{9D8B030D-6E8A-4147-A177-3AD203B41FA5}">
                      <a16:colId xmlns:a16="http://schemas.microsoft.com/office/drawing/2014/main" val="3801399187"/>
                    </a:ext>
                  </a:extLst>
                </a:gridCol>
                <a:gridCol w="1623695">
                  <a:extLst>
                    <a:ext uri="{9D8B030D-6E8A-4147-A177-3AD203B41FA5}">
                      <a16:colId xmlns:a16="http://schemas.microsoft.com/office/drawing/2014/main" val="1818971539"/>
                    </a:ext>
                  </a:extLst>
                </a:gridCol>
              </a:tblGrid>
              <a:tr h="346710">
                <a:tc>
                  <a:txBody>
                    <a:bodyPr/>
                    <a:lstStyle/>
                    <a:p>
                      <a:pPr algn="ctr">
                        <a:lnSpc>
                          <a:spcPts val="1100"/>
                        </a:lnSpc>
                        <a:spcAft>
                          <a:spcPts val="0"/>
                        </a:spcAft>
                      </a:pPr>
                      <a:r>
                        <a:rPr lang="ja-JP" sz="1000" kern="0">
                          <a:effectLst/>
                        </a:rPr>
                        <a:t>受　付　番　号</a:t>
                      </a:r>
                      <a:endParaRPr lang="ja-JP" sz="1050" kern="50">
                        <a:effectLst/>
                      </a:endParaRPr>
                    </a:p>
                    <a:p>
                      <a:pPr algn="ctr">
                        <a:lnSpc>
                          <a:spcPts val="1100"/>
                        </a:lnSpc>
                        <a:spcAft>
                          <a:spcPts val="0"/>
                        </a:spcAft>
                      </a:pPr>
                      <a:r>
                        <a:rPr lang="ja-JP" sz="1000" kern="0">
                          <a:effectLst/>
                        </a:rPr>
                        <a:t>（記入しないこと）</a:t>
                      </a:r>
                      <a:endParaRPr lang="ja-JP" sz="1050" kern="50">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0" dirty="0">
                          <a:effectLst/>
                        </a:rPr>
                        <a:t> </a:t>
                      </a:r>
                      <a:endParaRPr lang="ja-JP" sz="1050" kern="5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6448576"/>
                  </a:ext>
                </a:extLst>
              </a:tr>
            </a:tbl>
          </a:graphicData>
        </a:graphic>
      </p:graphicFrame>
      <p:pic>
        <p:nvPicPr>
          <p:cNvPr id="4" name="図 3">
            <a:extLst>
              <a:ext uri="{FF2B5EF4-FFF2-40B4-BE49-F238E27FC236}">
                <a16:creationId xmlns:a16="http://schemas.microsoft.com/office/drawing/2014/main" id="{59C38ED4-20EC-4C94-92F3-A55C704BE1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5572" y="81813"/>
            <a:ext cx="1080000" cy="1080000"/>
          </a:xfrm>
          <a:prstGeom prst="rect">
            <a:avLst/>
          </a:prstGeom>
        </p:spPr>
      </p:pic>
      <p:grpSp>
        <p:nvGrpSpPr>
          <p:cNvPr id="13" name="グループ化 12">
            <a:extLst>
              <a:ext uri="{FF2B5EF4-FFF2-40B4-BE49-F238E27FC236}">
                <a16:creationId xmlns:a16="http://schemas.microsoft.com/office/drawing/2014/main" id="{AD6212A6-CCDD-473F-95CB-65B463E678D5}"/>
              </a:ext>
            </a:extLst>
          </p:cNvPr>
          <p:cNvGrpSpPr/>
          <p:nvPr/>
        </p:nvGrpSpPr>
        <p:grpSpPr>
          <a:xfrm>
            <a:off x="0" y="1322589"/>
            <a:ext cx="9144000" cy="2297653"/>
            <a:chOff x="-3175" y="2756579"/>
            <a:chExt cx="9147175" cy="1800000"/>
          </a:xfrm>
          <a:gradFill>
            <a:gsLst>
              <a:gs pos="0">
                <a:schemeClr val="accent6"/>
              </a:gs>
              <a:gs pos="69000">
                <a:schemeClr val="accent6">
                  <a:lumMod val="75000"/>
                </a:schemeClr>
              </a:gs>
              <a:gs pos="40000">
                <a:schemeClr val="accent6">
                  <a:lumMod val="75000"/>
                </a:schemeClr>
              </a:gs>
              <a:gs pos="100000">
                <a:schemeClr val="accent6"/>
              </a:gs>
            </a:gsLst>
            <a:lin ang="5400000" scaled="1"/>
          </a:gradFill>
        </p:grpSpPr>
        <p:sp>
          <p:nvSpPr>
            <p:cNvPr id="16" name="Rectangle 12">
              <a:extLst>
                <a:ext uri="{FF2B5EF4-FFF2-40B4-BE49-F238E27FC236}">
                  <a16:creationId xmlns:a16="http://schemas.microsoft.com/office/drawing/2014/main" id="{40DA26C4-779E-43F8-B7ED-767A06C5BDAD}"/>
                </a:ext>
              </a:extLst>
            </p:cNvPr>
            <p:cNvSpPr>
              <a:spLocks noChangeArrowheads="1"/>
            </p:cNvSpPr>
            <p:nvPr/>
          </p:nvSpPr>
          <p:spPr bwMode="auto">
            <a:xfrm>
              <a:off x="0" y="2756579"/>
              <a:ext cx="9144000" cy="1800000"/>
            </a:xfrm>
            <a:prstGeom prst="rect">
              <a:avLst/>
            </a:prstGeom>
            <a:grpFill/>
            <a:ln>
              <a:noFill/>
            </a:ln>
          </p:spPr>
          <p:style>
            <a:lnRef idx="0">
              <a:scrgbClr r="0" g="0" b="0"/>
            </a:lnRef>
            <a:fillRef idx="0">
              <a:scrgbClr r="0" g="0" b="0"/>
            </a:fillRef>
            <a:effectRef idx="0">
              <a:scrgbClr r="0" g="0" b="0"/>
            </a:effectRef>
            <a:fontRef idx="minor">
              <a:schemeClr val="lt1"/>
            </a:fontRef>
          </p:style>
          <p:txBody>
            <a:bodyPr wrap="none" anchor="ctr">
              <a:prstTxWarp prst="textNoShape">
                <a:avLst/>
              </a:prstTxWarp>
            </a:bodyPr>
            <a:lstStyle/>
            <a:p>
              <a:endParaRPr lang="ja-JP" altLang="en-US" sz="1350" dirty="0">
                <a:solidFill>
                  <a:prstClr val="black"/>
                </a:solidFill>
                <a:latin typeface="ＭＳ ゴシック" panose="020B0609070205080204" pitchFamily="49" charset="-128"/>
                <a:ea typeface="ＭＳ ゴシック" panose="020B0609070205080204" pitchFamily="49" charset="-128"/>
                <a:cs typeface="HGS創英角ｺﾞｼｯｸUB" pitchFamily="50" charset="-128"/>
              </a:endParaRPr>
            </a:p>
          </p:txBody>
        </p:sp>
        <p:sp>
          <p:nvSpPr>
            <p:cNvPr id="17" name="テキスト ボックス 10">
              <a:extLst>
                <a:ext uri="{FF2B5EF4-FFF2-40B4-BE49-F238E27FC236}">
                  <a16:creationId xmlns:a16="http://schemas.microsoft.com/office/drawing/2014/main" id="{E02F57CB-EBCE-4F55-B6E4-F9624C978AF3}"/>
                </a:ext>
              </a:extLst>
            </p:cNvPr>
            <p:cNvSpPr txBox="1">
              <a:spLocks noChangeArrowheads="1"/>
            </p:cNvSpPr>
            <p:nvPr/>
          </p:nvSpPr>
          <p:spPr bwMode="auto">
            <a:xfrm>
              <a:off x="-3175" y="2948046"/>
              <a:ext cx="9143999" cy="1417071"/>
            </a:xfrm>
            <a:prstGeom prst="rect">
              <a:avLst/>
            </a:prstGeom>
            <a:grpFill/>
            <a:ln w="9525">
              <a:noFill/>
              <a:miter lim="800000"/>
              <a:headEnd/>
              <a:tailEnd/>
            </a:ln>
          </p:spPr>
          <p:txBody>
            <a:bodyPr wrap="square" lIns="27000" tIns="27000" rIns="27000" bIns="27000" anchor="ctr" anchorCtr="0">
              <a:prstTxWarp prst="textNoShape">
                <a:avLst/>
              </a:prstTxWarp>
              <a:spAutoFit/>
            </a:bodyPr>
            <a:lstStyle/>
            <a:p>
              <a:pPr algn="ctr"/>
              <a:r>
                <a:rPr lang="en-US" altLang="ja-JP" sz="2850" b="1" dirty="0">
                  <a:solidFill>
                    <a:schemeClr val="bg1"/>
                  </a:solidFill>
                  <a:latin typeface="ＭＳ ゴシック" panose="020B0609070205080204" pitchFamily="49" charset="-128"/>
                  <a:ea typeface="ＭＳ ゴシック" panose="020B0609070205080204" pitchFamily="49" charset="-128"/>
                </a:rPr>
                <a:t>2026</a:t>
              </a:r>
              <a:r>
                <a:rPr lang="ja-JP" altLang="en-US" sz="2850" b="1" dirty="0">
                  <a:solidFill>
                    <a:schemeClr val="bg1"/>
                  </a:solidFill>
                  <a:latin typeface="ＭＳ ゴシック" panose="020B0609070205080204" pitchFamily="49" charset="-128"/>
                  <a:ea typeface="ＭＳ ゴシック" panose="020B0609070205080204" pitchFamily="49" charset="-128"/>
                </a:rPr>
                <a:t>年度 </a:t>
              </a:r>
              <a:endParaRPr lang="en-US" altLang="ja-JP" sz="2850" b="1" dirty="0">
                <a:solidFill>
                  <a:schemeClr val="bg1"/>
                </a:solidFill>
                <a:latin typeface="ＭＳ ゴシック" panose="020B0609070205080204" pitchFamily="49" charset="-128"/>
                <a:ea typeface="ＭＳ ゴシック" panose="020B0609070205080204" pitchFamily="49" charset="-128"/>
              </a:endParaRPr>
            </a:p>
            <a:p>
              <a:pPr algn="ctr"/>
              <a:r>
                <a:rPr lang="ja-JP" altLang="en-US" sz="2850" b="1" dirty="0">
                  <a:solidFill>
                    <a:schemeClr val="bg1"/>
                  </a:solidFill>
                  <a:latin typeface="ＭＳ ゴシック" panose="020B0609070205080204" pitchFamily="49" charset="-128"/>
                  <a:ea typeface="ＭＳ ゴシック" panose="020B0609070205080204" pitchFamily="49" charset="-128"/>
                </a:rPr>
                <a:t>京都大学医学部附属病院 先端医療研究開発機構</a:t>
              </a:r>
            </a:p>
            <a:p>
              <a:pPr algn="ctr"/>
              <a:r>
                <a:rPr lang="ja-JP" altLang="en-US" sz="2400" b="1" dirty="0">
                  <a:solidFill>
                    <a:schemeClr val="bg1"/>
                  </a:solidFill>
                  <a:latin typeface="ＭＳ ゴシック" panose="020B0609070205080204" pitchFamily="49" charset="-128"/>
                  <a:ea typeface="ＭＳ ゴシック" panose="020B0609070205080204" pitchFamily="49" charset="-128"/>
                </a:rPr>
                <a:t>橋渡し研究プログラム・シーズ</a:t>
              </a:r>
              <a:r>
                <a:rPr lang="en-US" altLang="ja-JP" sz="2400" b="1" dirty="0">
                  <a:solidFill>
                    <a:schemeClr val="bg1"/>
                  </a:solidFill>
                  <a:latin typeface="ＭＳ ゴシック" panose="020B0609070205080204" pitchFamily="49" charset="-128"/>
                  <a:ea typeface="ＭＳ ゴシック" panose="020B0609070205080204" pitchFamily="49" charset="-128"/>
                </a:rPr>
                <a:t>A</a:t>
              </a:r>
            </a:p>
            <a:p>
              <a:pPr algn="ctr"/>
              <a:r>
                <a:rPr lang="ja-JP" altLang="en-US" sz="2850" b="1" dirty="0">
                  <a:solidFill>
                    <a:schemeClr val="bg1"/>
                  </a:solidFill>
                  <a:latin typeface="ＭＳ ゴシック" panose="020B0609070205080204" pitchFamily="49" charset="-128"/>
                  <a:ea typeface="ＭＳ ゴシック" panose="020B0609070205080204" pitchFamily="49" charset="-128"/>
                </a:rPr>
                <a:t>申請用説明スライド</a:t>
              </a:r>
            </a:p>
          </p:txBody>
        </p:sp>
      </p:grpSp>
      <p:graphicFrame>
        <p:nvGraphicFramePr>
          <p:cNvPr id="18" name="表 17">
            <a:extLst>
              <a:ext uri="{FF2B5EF4-FFF2-40B4-BE49-F238E27FC236}">
                <a16:creationId xmlns:a16="http://schemas.microsoft.com/office/drawing/2014/main" id="{31319F95-4C21-4DA2-A08C-610A0C85E6FD}"/>
              </a:ext>
            </a:extLst>
          </p:cNvPr>
          <p:cNvGraphicFramePr>
            <a:graphicFrameLocks noGrp="1"/>
          </p:cNvGraphicFramePr>
          <p:nvPr>
            <p:extLst>
              <p:ext uri="{D42A27DB-BD31-4B8C-83A1-F6EECF244321}">
                <p14:modId xmlns:p14="http://schemas.microsoft.com/office/powerpoint/2010/main" val="884020071"/>
              </p:ext>
            </p:extLst>
          </p:nvPr>
        </p:nvGraphicFramePr>
        <p:xfrm>
          <a:off x="708077" y="4494813"/>
          <a:ext cx="7739629" cy="1800000"/>
        </p:xfrm>
        <a:graphic>
          <a:graphicData uri="http://schemas.openxmlformats.org/drawingml/2006/table">
            <a:tbl>
              <a:tblPr firstRow="1" bandRow="1">
                <a:tableStyleId>{16D9F66E-5EB9-4882-86FB-DCBF35E3C3E4}</a:tableStyleId>
              </a:tblPr>
              <a:tblGrid>
                <a:gridCol w="1802210">
                  <a:extLst>
                    <a:ext uri="{9D8B030D-6E8A-4147-A177-3AD203B41FA5}">
                      <a16:colId xmlns:a16="http://schemas.microsoft.com/office/drawing/2014/main" val="1767907393"/>
                    </a:ext>
                  </a:extLst>
                </a:gridCol>
                <a:gridCol w="1181819">
                  <a:extLst>
                    <a:ext uri="{9D8B030D-6E8A-4147-A177-3AD203B41FA5}">
                      <a16:colId xmlns:a16="http://schemas.microsoft.com/office/drawing/2014/main" val="2612654534"/>
                    </a:ext>
                  </a:extLst>
                </a:gridCol>
                <a:gridCol w="4755600">
                  <a:extLst>
                    <a:ext uri="{9D8B030D-6E8A-4147-A177-3AD203B41FA5}">
                      <a16:colId xmlns:a16="http://schemas.microsoft.com/office/drawing/2014/main" val="2351812622"/>
                    </a:ext>
                  </a:extLst>
                </a:gridCol>
              </a:tblGrid>
              <a:tr h="360000">
                <a:tc rowSpan="5">
                  <a:txBody>
                    <a:bodyPr/>
                    <a:lstStyle/>
                    <a:p>
                      <a:r>
                        <a:rPr kumimoji="1" lang="ja-JP" altLang="en-US" sz="1600" b="1" dirty="0">
                          <a:solidFill>
                            <a:schemeClr val="bg1"/>
                          </a:solidFill>
                          <a:latin typeface="メイリオ" panose="020B0604030504040204" pitchFamily="50" charset="-128"/>
                          <a:ea typeface="メイリオ" panose="020B0604030504040204" pitchFamily="50" charset="-128"/>
                        </a:rPr>
                        <a:t>研究開発代表者</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a:txBody>
                    <a:bodyPr/>
                    <a:lstStyle/>
                    <a:p>
                      <a:pPr algn="ctr"/>
                      <a:r>
                        <a:rPr kumimoji="1" lang="ja-JP" altLang="en-US" sz="1400" b="0" dirty="0">
                          <a:latin typeface="メイリオ" panose="020B0604030504040204" pitchFamily="50" charset="-128"/>
                          <a:ea typeface="メイリオ" panose="020B0604030504040204" pitchFamily="50" charset="-128"/>
                        </a:rPr>
                        <a:t>氏　　名</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203674756"/>
                  </a:ext>
                </a:extLst>
              </a:tr>
              <a:tr h="360000">
                <a:tc vMerge="1">
                  <a:txBody>
                    <a:bodyPr/>
                    <a:lstStyle/>
                    <a:p>
                      <a:endParaRPr kumimoji="1" lang="ja-JP" altLang="en-US" sz="1400" dirty="0"/>
                    </a:p>
                  </a:txBody>
                  <a:tcPr anchor="ctr"/>
                </a:tc>
                <a:tc>
                  <a:txBody>
                    <a:bodyPr/>
                    <a:lstStyle/>
                    <a:p>
                      <a:pPr algn="ctr"/>
                      <a:r>
                        <a:rPr kumimoji="1" lang="ja-JP" altLang="en-US" sz="1400" b="0" dirty="0">
                          <a:latin typeface="メイリオ" panose="020B0604030504040204" pitchFamily="50" charset="-128"/>
                          <a:ea typeface="メイリオ" panose="020B0604030504040204" pitchFamily="50" charset="-128"/>
                        </a:rPr>
                        <a:t>所属機関</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r>
                        <a:rPr kumimoji="1" lang="ja-JP" altLang="en-US" sz="1400" b="0" dirty="0">
                          <a:solidFill>
                            <a:srgbClr val="0070C0"/>
                          </a:solidFill>
                          <a:latin typeface="メイリオ" panose="020B0604030504040204" pitchFamily="50" charset="-128"/>
                          <a:ea typeface="メイリオ" panose="020B0604030504040204" pitchFamily="50" charset="-128"/>
                        </a:rPr>
                        <a:t>例：京都大学</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307520130"/>
                  </a:ext>
                </a:extLst>
              </a:tr>
              <a:tr h="360000">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メイリオ" panose="020B0604030504040204" pitchFamily="50" charset="-128"/>
                          <a:ea typeface="メイリオ" panose="020B0604030504040204" pitchFamily="50" charset="-128"/>
                        </a:rPr>
                        <a:t>所属部局</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rgbClr val="0070C0"/>
                          </a:solidFill>
                          <a:latin typeface="メイリオ" panose="020B0604030504040204" pitchFamily="50" charset="-128"/>
                          <a:ea typeface="メイリオ" panose="020B0604030504040204" pitchFamily="50" charset="-128"/>
                        </a:rPr>
                        <a:t>例：医学研究科</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2924934647"/>
                  </a:ext>
                </a:extLst>
              </a:tr>
              <a:tr h="360000">
                <a:tc vMerge="1">
                  <a:txBody>
                    <a:bodyPr/>
                    <a:lstStyle/>
                    <a:p>
                      <a:endParaRPr kumimoji="1" lang="ja-JP" altLang="en-US" sz="1400" dirty="0"/>
                    </a:p>
                  </a:txBody>
                  <a:tcPr anchor="ctr"/>
                </a:tc>
                <a:tc>
                  <a:txBody>
                    <a:bodyPr/>
                    <a:lstStyle/>
                    <a:p>
                      <a:pPr algn="ctr"/>
                      <a:r>
                        <a:rPr kumimoji="1" lang="ja-JP" altLang="en-US" sz="1400" b="0" dirty="0">
                          <a:latin typeface="メイリオ" panose="020B0604030504040204" pitchFamily="50" charset="-128"/>
                          <a:ea typeface="メイリオ" panose="020B0604030504040204" pitchFamily="50" charset="-128"/>
                        </a:rPr>
                        <a:t>所属分野</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r>
                        <a:rPr kumimoji="1" lang="ja-JP" altLang="en-US" sz="1400" b="0" dirty="0">
                          <a:solidFill>
                            <a:srgbClr val="0070C0"/>
                          </a:solidFill>
                          <a:latin typeface="メイリオ" panose="020B0604030504040204" pitchFamily="50" charset="-128"/>
                          <a:ea typeface="メイリオ" panose="020B0604030504040204" pitchFamily="50" charset="-128"/>
                        </a:rPr>
                        <a:t>例：＊＊講座</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2788500895"/>
                  </a:ext>
                </a:extLst>
              </a:tr>
              <a:tr h="360000">
                <a:tc vMerge="1">
                  <a:txBody>
                    <a:bodyPr/>
                    <a:lstStyle/>
                    <a:p>
                      <a:endParaRPr kumimoji="1" lang="ja-JP" altLang="en-US" sz="1400" dirty="0"/>
                    </a:p>
                  </a:txBody>
                  <a:tcPr anchor="ctr"/>
                </a:tc>
                <a:tc>
                  <a:txBody>
                    <a:bodyPr/>
                    <a:lstStyle/>
                    <a:p>
                      <a:pPr algn="ctr"/>
                      <a:r>
                        <a:rPr kumimoji="1" lang="ja-JP" altLang="en-US" sz="1400" b="0" dirty="0">
                          <a:latin typeface="メイリオ" panose="020B0604030504040204" pitchFamily="50" charset="-128"/>
                          <a:ea typeface="メイリオ" panose="020B0604030504040204" pitchFamily="50" charset="-128"/>
                        </a:rPr>
                        <a:t>役　　職</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3497859110"/>
                  </a:ext>
                </a:extLst>
              </a:tr>
            </a:tbl>
          </a:graphicData>
        </a:graphic>
      </p:graphicFrame>
      <p:graphicFrame>
        <p:nvGraphicFramePr>
          <p:cNvPr id="19" name="表 18">
            <a:extLst>
              <a:ext uri="{FF2B5EF4-FFF2-40B4-BE49-F238E27FC236}">
                <a16:creationId xmlns:a16="http://schemas.microsoft.com/office/drawing/2014/main" id="{682B7F45-6501-4E4F-A42A-11AB3E42400A}"/>
              </a:ext>
            </a:extLst>
          </p:cNvPr>
          <p:cNvGraphicFramePr>
            <a:graphicFrameLocks noGrp="1"/>
          </p:cNvGraphicFramePr>
          <p:nvPr>
            <p:extLst>
              <p:ext uri="{D42A27DB-BD31-4B8C-83A1-F6EECF244321}">
                <p14:modId xmlns:p14="http://schemas.microsoft.com/office/powerpoint/2010/main" val="1735639719"/>
              </p:ext>
            </p:extLst>
          </p:nvPr>
        </p:nvGraphicFramePr>
        <p:xfrm>
          <a:off x="708077" y="3841557"/>
          <a:ext cx="7740000" cy="612000"/>
        </p:xfrm>
        <a:graphic>
          <a:graphicData uri="http://schemas.openxmlformats.org/drawingml/2006/table">
            <a:tbl>
              <a:tblPr firstRow="1" bandRow="1">
                <a:tableStyleId>{5C22544A-7EE6-4342-B048-85BDC9FD1C3A}</a:tableStyleId>
              </a:tblPr>
              <a:tblGrid>
                <a:gridCol w="1800000">
                  <a:extLst>
                    <a:ext uri="{9D8B030D-6E8A-4147-A177-3AD203B41FA5}">
                      <a16:colId xmlns:a16="http://schemas.microsoft.com/office/drawing/2014/main" val="2332762994"/>
                    </a:ext>
                  </a:extLst>
                </a:gridCol>
                <a:gridCol w="5940000">
                  <a:extLst>
                    <a:ext uri="{9D8B030D-6E8A-4147-A177-3AD203B41FA5}">
                      <a16:colId xmlns:a16="http://schemas.microsoft.com/office/drawing/2014/main" val="2630121487"/>
                    </a:ext>
                  </a:extLst>
                </a:gridCol>
              </a:tblGrid>
              <a:tr h="61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研究課題の名称</a:t>
                      </a:r>
                      <a:endParaRPr kumimoji="1" lang="ja-JP" altLang="en-US" sz="16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a:txBody>
                    <a:bodyPr/>
                    <a:lstStyle/>
                    <a:p>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2874879114"/>
                  </a:ext>
                </a:extLst>
              </a:tr>
            </a:tbl>
          </a:graphicData>
        </a:graphic>
      </p:graphicFrame>
    </p:spTree>
    <p:extLst>
      <p:ext uri="{BB962C8B-B14F-4D97-AF65-F5344CB8AC3E}">
        <p14:creationId xmlns:p14="http://schemas.microsoft.com/office/powerpoint/2010/main" val="805469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360000" y="828000"/>
            <a:ext cx="8630834" cy="2400657"/>
          </a:xfrm>
          <a:prstGeom prst="rect">
            <a:avLst/>
          </a:prstGeom>
          <a:noFill/>
        </p:spPr>
        <p:txBody>
          <a:bodyPr wrap="square" rtlCol="0">
            <a:spAutoFit/>
          </a:bodyPr>
          <a:lstStyle/>
          <a:p>
            <a:r>
              <a:rPr lang="en-US" altLang="ja-JP" sz="1400" dirty="0">
                <a:solidFill>
                  <a:srgbClr val="0070C0"/>
                </a:solidFill>
                <a:latin typeface="ＭＳ ゴシック" panose="020B0609070205080204" pitchFamily="49" charset="-128"/>
                <a:ea typeface="ＭＳ ゴシック" panose="020B0609070205080204" pitchFamily="49" charset="-128"/>
              </a:rPr>
              <a:t>1-1. </a:t>
            </a:r>
            <a:r>
              <a:rPr lang="ja-JP" altLang="en-US" sz="1400" dirty="0">
                <a:solidFill>
                  <a:srgbClr val="0070C0"/>
                </a:solidFill>
                <a:latin typeface="ＭＳ ゴシック" panose="020B0609070205080204" pitchFamily="49" charset="-128"/>
                <a:ea typeface="ＭＳ ゴシック" panose="020B0609070205080204" pitchFamily="49" charset="-128"/>
              </a:rPr>
              <a:t>あなたのシーズ（開発品・技術）について簡潔に述べてください。（最大３ページ）</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a:p>
            <a:pPr marL="742950" lvl="1" indent="-285750">
              <a:buFont typeface="Wingdings" panose="05000000000000000000" pitchFamily="2" charset="2"/>
              <a:buChar char="ü"/>
            </a:pPr>
            <a:r>
              <a:rPr lang="ja-JP" altLang="en-US" sz="1400" dirty="0">
                <a:solidFill>
                  <a:srgbClr val="0070C0"/>
                </a:solidFill>
                <a:latin typeface="ＭＳ ゴシック" panose="020B0609070205080204" pitchFamily="49" charset="-128"/>
                <a:ea typeface="ＭＳ ゴシック" panose="020B0609070205080204" pitchFamily="49" charset="-128"/>
              </a:rPr>
              <a:t>シーズ（開発品・技術）の名称</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a:p>
            <a:pPr marL="742950" lvl="1" indent="-285750">
              <a:buFont typeface="Wingdings" panose="05000000000000000000" pitchFamily="2" charset="2"/>
              <a:buChar char="ü"/>
            </a:pPr>
            <a:r>
              <a:rPr lang="ja-JP" altLang="en-US" sz="1400" dirty="0">
                <a:solidFill>
                  <a:srgbClr val="0070C0"/>
                </a:solidFill>
                <a:latin typeface="ＭＳ ゴシック" panose="020B0609070205080204" pitchFamily="49" charset="-128"/>
                <a:ea typeface="ＭＳ ゴシック" panose="020B0609070205080204" pitchFamily="49" charset="-128"/>
              </a:rPr>
              <a:t>薬事申請上の分類（</a:t>
            </a:r>
            <a:r>
              <a:rPr kumimoji="1" lang="ja-JP" altLang="en-US" sz="1400" dirty="0">
                <a:solidFill>
                  <a:srgbClr val="0070C0"/>
                </a:solidFill>
                <a:latin typeface="ＭＳ ゴシック" panose="020B0609070205080204" pitchFamily="49" charset="-128"/>
                <a:ea typeface="ＭＳ ゴシック" panose="020B0609070205080204" pitchFamily="49" charset="-128"/>
              </a:rPr>
              <a:t>医薬品・医療機器・再生医療等製品・体外診断用医薬品、その他）</a:t>
            </a:r>
            <a:endParaRPr kumimoji="1" lang="en-US" altLang="ja-JP" sz="1400" dirty="0">
              <a:solidFill>
                <a:srgbClr val="0070C0"/>
              </a:solidFill>
              <a:latin typeface="ＭＳ ゴシック" panose="020B0609070205080204" pitchFamily="49" charset="-128"/>
              <a:ea typeface="ＭＳ ゴシック" panose="020B0609070205080204" pitchFamily="49" charset="-128"/>
            </a:endParaRPr>
          </a:p>
          <a:p>
            <a:pPr marL="742950" lvl="1" indent="-285750">
              <a:buFont typeface="Wingdings" panose="05000000000000000000" pitchFamily="2" charset="2"/>
              <a:buChar char="ü"/>
            </a:pPr>
            <a:r>
              <a:rPr kumimoji="1" lang="ja-JP" altLang="en-US" sz="1400" dirty="0">
                <a:solidFill>
                  <a:srgbClr val="0070C0"/>
                </a:solidFill>
                <a:latin typeface="ＭＳ ゴシック" panose="020B0609070205080204" pitchFamily="49" charset="-128"/>
                <a:ea typeface="ＭＳ ゴシック" panose="020B0609070205080204" pitchFamily="49" charset="-128"/>
              </a:rPr>
              <a:t>適応（対象）疾患</a:t>
            </a:r>
            <a:endParaRPr kumimoji="1" lang="en-US" altLang="ja-JP" sz="1400" dirty="0">
              <a:solidFill>
                <a:srgbClr val="0070C0"/>
              </a:solidFill>
              <a:latin typeface="ＭＳ ゴシック" panose="020B0609070205080204" pitchFamily="49" charset="-128"/>
              <a:ea typeface="ＭＳ ゴシック" panose="020B0609070205080204" pitchFamily="49" charset="-128"/>
            </a:endParaRPr>
          </a:p>
          <a:p>
            <a:pPr marL="742950" lvl="1" indent="-285750">
              <a:buFont typeface="Wingdings" panose="05000000000000000000" pitchFamily="2" charset="2"/>
              <a:buChar char="ü"/>
            </a:pPr>
            <a:r>
              <a:rPr kumimoji="1" lang="ja-JP" altLang="en-US" sz="1400" dirty="0">
                <a:solidFill>
                  <a:srgbClr val="0070C0"/>
                </a:solidFill>
                <a:latin typeface="ＭＳ ゴシック" panose="020B0609070205080204" pitchFamily="49" charset="-128"/>
                <a:ea typeface="ＭＳ ゴシック" panose="020B0609070205080204" pitchFamily="49" charset="-128"/>
              </a:rPr>
              <a:t>シーズの特徴</a:t>
            </a:r>
            <a:endParaRPr kumimoji="1" lang="en-US" altLang="ja-JP" sz="1400" dirty="0">
              <a:solidFill>
                <a:srgbClr val="0070C0"/>
              </a:solidFill>
              <a:latin typeface="ＭＳ ゴシック" panose="020B0609070205080204" pitchFamily="49" charset="-128"/>
              <a:ea typeface="ＭＳ ゴシック" panose="020B0609070205080204" pitchFamily="49" charset="-128"/>
            </a:endParaRPr>
          </a:p>
          <a:p>
            <a:pPr marL="742950" lvl="1" indent="-285750">
              <a:buFont typeface="Wingdings" panose="05000000000000000000" pitchFamily="2" charset="2"/>
              <a:buChar char="ü"/>
            </a:pPr>
            <a:r>
              <a:rPr kumimoji="1" lang="ja-JP" altLang="en-US" sz="1400" dirty="0">
                <a:solidFill>
                  <a:srgbClr val="0070C0"/>
                </a:solidFill>
                <a:latin typeface="ＭＳ ゴシック" panose="020B0609070205080204" pitchFamily="49" charset="-128"/>
                <a:ea typeface="ＭＳ ゴシック" panose="020B0609070205080204" pitchFamily="49" charset="-128"/>
              </a:rPr>
              <a:t>製品コンセプト（記載できる方のみ）</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a:p>
            <a:pPr marL="742950" lvl="1" indent="-285750">
              <a:buFont typeface="Wingdings" panose="05000000000000000000" pitchFamily="2" charset="2"/>
              <a:buChar char="ü"/>
            </a:pPr>
            <a:r>
              <a:rPr lang="ja-JP" altLang="en-US" sz="1400" dirty="0">
                <a:solidFill>
                  <a:srgbClr val="0070C0"/>
                </a:solidFill>
                <a:latin typeface="ＭＳ ゴシック" panose="020B0609070205080204" pitchFamily="49" charset="-128"/>
                <a:ea typeface="ＭＳ ゴシック" panose="020B0609070205080204" pitchFamily="49" charset="-128"/>
              </a:rPr>
              <a:t>これまでのデータ（有効性データ等）</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a:p>
            <a:endParaRPr lang="en-US" altLang="ja-JP" sz="1600" dirty="0">
              <a:solidFill>
                <a:srgbClr val="0070C0"/>
              </a:solidFill>
              <a:latin typeface="ＭＳ ゴシック" panose="020B0609070205080204" pitchFamily="49" charset="-128"/>
              <a:ea typeface="ＭＳ ゴシック" panose="020B0609070205080204" pitchFamily="49" charset="-128"/>
            </a:endParaRPr>
          </a:p>
          <a:p>
            <a:r>
              <a:rPr lang="ja-JP" altLang="en-US" sz="1200" dirty="0">
                <a:solidFill>
                  <a:srgbClr val="0070C0"/>
                </a:solidFill>
                <a:latin typeface="ＭＳ ゴシック" panose="020B0609070205080204" pitchFamily="49" charset="-128"/>
                <a:ea typeface="ＭＳ ゴシック" panose="020B0609070205080204" pitchFamily="49" charset="-128"/>
              </a:rPr>
              <a:t>注：</a:t>
            </a:r>
          </a:p>
          <a:p>
            <a:r>
              <a:rPr lang="ja-JP" altLang="en-US" sz="1200" dirty="0">
                <a:solidFill>
                  <a:srgbClr val="0070C0"/>
                </a:solidFill>
                <a:latin typeface="ＭＳ ゴシック" panose="020B0609070205080204" pitchFamily="49" charset="-128"/>
                <a:ea typeface="ＭＳ ゴシック" panose="020B0609070205080204" pitchFamily="49" charset="-128"/>
              </a:rPr>
              <a:t>・適応（対象）疾患が複数にわたる場合、優先し主として開発する対象を明確化することを検討してください。</a:t>
            </a:r>
          </a:p>
          <a:p>
            <a:r>
              <a:rPr lang="ja-JP" altLang="en-US" sz="1200" dirty="0">
                <a:solidFill>
                  <a:srgbClr val="0070C0"/>
                </a:solidFill>
                <a:latin typeface="ＭＳ ゴシック" panose="020B0609070205080204" pitchFamily="49" charset="-128"/>
                <a:ea typeface="ＭＳ ゴシック" panose="020B0609070205080204" pitchFamily="49" charset="-128"/>
              </a:rPr>
              <a:t>・他分野の評価者にも伝わるように、当該領域の前提について説明することも、必要に応じて検討してください。</a:t>
            </a:r>
          </a:p>
        </p:txBody>
      </p:sp>
      <p:sp>
        <p:nvSpPr>
          <p:cNvPr id="15" name="テキスト ボックス 14"/>
          <p:cNvSpPr txBox="1"/>
          <p:nvPr/>
        </p:nvSpPr>
        <p:spPr>
          <a:xfrm>
            <a:off x="179999" y="180000"/>
            <a:ext cx="3780000" cy="504000"/>
          </a:xfrm>
          <a:prstGeom prst="rect">
            <a:avLst/>
          </a:prstGeom>
        </p:spPr>
        <p:style>
          <a:lnRef idx="1">
            <a:schemeClr val="accent6"/>
          </a:lnRef>
          <a:fillRef idx="2">
            <a:schemeClr val="accent6"/>
          </a:fillRef>
          <a:effectRef idx="1">
            <a:schemeClr val="accent6"/>
          </a:effectRef>
          <a:fontRef idx="minor">
            <a:schemeClr val="dk1"/>
          </a:fontRef>
        </p:style>
        <p:txBody>
          <a:bodyPr wrap="none" tIns="108000" bIns="0" rtlCol="0" anchor="ctr" anchorCtr="0">
            <a:noAutofit/>
          </a:bodyPr>
          <a:lstStyle/>
          <a:p>
            <a:r>
              <a:rPr lang="en-US" altLang="ja-JP" sz="2700" dirty="0">
                <a:latin typeface="ＭＳ ゴシック" panose="020B0609070205080204" pitchFamily="49" charset="-128"/>
                <a:ea typeface="ＭＳ ゴシック" panose="020B0609070205080204" pitchFamily="49" charset="-128"/>
              </a:rPr>
              <a:t>1</a:t>
            </a:r>
            <a:r>
              <a:rPr lang="ja-JP" altLang="en-US" sz="2700" dirty="0">
                <a:latin typeface="ＭＳ ゴシック" panose="020B0609070205080204" pitchFamily="49" charset="-128"/>
                <a:ea typeface="ＭＳ ゴシック" panose="020B0609070205080204" pitchFamily="49" charset="-128"/>
              </a:rPr>
              <a:t>．本シーズについて</a:t>
            </a:r>
          </a:p>
        </p:txBody>
      </p:sp>
      <p:sp>
        <p:nvSpPr>
          <p:cNvPr id="8" name="スライド番号プレースホルダー 1"/>
          <p:cNvSpPr>
            <a:spLocks noGrp="1"/>
          </p:cNvSpPr>
          <p:nvPr>
            <p:ph type="sldNum" sz="quarter" idx="12"/>
          </p:nvPr>
        </p:nvSpPr>
        <p:spPr>
          <a:xfrm>
            <a:off x="8658000" y="6552000"/>
            <a:ext cx="432000" cy="252000"/>
          </a:xfrm>
        </p:spPr>
        <p:txBody>
          <a:bodyPr anchor="ctr" anchorCtr="0"/>
          <a:lstStyle/>
          <a:p>
            <a:fld id="{B9DC18E0-7DD2-41A3-BBB4-1DAB40BF7BA0}" type="slidenum">
              <a:rPr kumimoji="1" lang="ja-JP" altLang="en-US" smtClean="0">
                <a:latin typeface="ＭＳ ゴシック" panose="020B0609070205080204" pitchFamily="49" charset="-128"/>
                <a:ea typeface="ＭＳ ゴシック" panose="020B0609070205080204" pitchFamily="49" charset="-128"/>
              </a:rPr>
              <a:t>2</a:t>
            </a:fld>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14410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316180" y="684000"/>
            <a:ext cx="8944198" cy="307777"/>
          </a:xfrm>
          <a:prstGeom prst="rect">
            <a:avLst/>
          </a:prstGeom>
          <a:noFill/>
        </p:spPr>
        <p:txBody>
          <a:bodyPr wrap="square" rtlCol="0">
            <a:spAutoFit/>
          </a:bodyPr>
          <a:lstStyle/>
          <a:p>
            <a:r>
              <a:rPr lang="en-US" altLang="ja-JP" sz="1400" dirty="0">
                <a:solidFill>
                  <a:srgbClr val="0070C0"/>
                </a:solidFill>
                <a:latin typeface="ＭＳ ゴシック" panose="020B0609070205080204" pitchFamily="49" charset="-128"/>
                <a:ea typeface="ＭＳ ゴシック" panose="020B0609070205080204" pitchFamily="49" charset="-128"/>
              </a:rPr>
              <a:t>1-2. </a:t>
            </a:r>
            <a:r>
              <a:rPr lang="ja-JP" altLang="en-US" sz="1400" dirty="0">
                <a:solidFill>
                  <a:srgbClr val="0070C0"/>
                </a:solidFill>
                <a:latin typeface="ＭＳ ゴシック" panose="020B0609070205080204" pitchFamily="49" charset="-128"/>
                <a:ea typeface="ＭＳ ゴシック" panose="020B0609070205080204" pitchFamily="49" charset="-128"/>
              </a:rPr>
              <a:t>競合品（技術）がある場合は、下表を参考に既存品と比較し、優位性を示してください。（</a:t>
            </a:r>
            <a:r>
              <a:rPr lang="en-US" altLang="ja-JP" sz="1400" dirty="0">
                <a:solidFill>
                  <a:srgbClr val="0070C0"/>
                </a:solidFill>
                <a:latin typeface="ＭＳ ゴシック" panose="020B0609070205080204" pitchFamily="49" charset="-128"/>
                <a:ea typeface="ＭＳ ゴシック" panose="020B0609070205080204" pitchFamily="49" charset="-128"/>
              </a:rPr>
              <a:t>1</a:t>
            </a:r>
            <a:r>
              <a:rPr lang="ja-JP" altLang="en-US" sz="1400" dirty="0">
                <a:solidFill>
                  <a:srgbClr val="0070C0"/>
                </a:solidFill>
                <a:latin typeface="ＭＳ ゴシック" panose="020B0609070205080204" pitchFamily="49" charset="-128"/>
                <a:ea typeface="ＭＳ ゴシック" panose="020B0609070205080204" pitchFamily="49" charset="-128"/>
              </a:rPr>
              <a:t>ページ）</a:t>
            </a:r>
          </a:p>
        </p:txBody>
      </p:sp>
      <p:graphicFrame>
        <p:nvGraphicFramePr>
          <p:cNvPr id="12" name="表 11"/>
          <p:cNvGraphicFramePr>
            <a:graphicFrameLocks noGrp="1"/>
          </p:cNvGraphicFramePr>
          <p:nvPr>
            <p:extLst>
              <p:ext uri="{D42A27DB-BD31-4B8C-83A1-F6EECF244321}">
                <p14:modId xmlns:p14="http://schemas.microsoft.com/office/powerpoint/2010/main" val="4222028840"/>
              </p:ext>
            </p:extLst>
          </p:nvPr>
        </p:nvGraphicFramePr>
        <p:xfrm>
          <a:off x="2182397" y="1409816"/>
          <a:ext cx="5793202" cy="2424357"/>
        </p:xfrm>
        <a:graphic>
          <a:graphicData uri="http://schemas.openxmlformats.org/drawingml/2006/table">
            <a:tbl>
              <a:tblPr firstRow="1" bandRow="1">
                <a:tableStyleId>{5940675A-B579-460E-94D1-54222C63F5DA}</a:tableStyleId>
              </a:tblPr>
              <a:tblGrid>
                <a:gridCol w="2057075">
                  <a:extLst>
                    <a:ext uri="{9D8B030D-6E8A-4147-A177-3AD203B41FA5}">
                      <a16:colId xmlns:a16="http://schemas.microsoft.com/office/drawing/2014/main" val="3542054932"/>
                    </a:ext>
                  </a:extLst>
                </a:gridCol>
                <a:gridCol w="1971130">
                  <a:extLst>
                    <a:ext uri="{9D8B030D-6E8A-4147-A177-3AD203B41FA5}">
                      <a16:colId xmlns:a16="http://schemas.microsoft.com/office/drawing/2014/main" val="369476194"/>
                    </a:ext>
                  </a:extLst>
                </a:gridCol>
                <a:gridCol w="1764997">
                  <a:extLst>
                    <a:ext uri="{9D8B030D-6E8A-4147-A177-3AD203B41FA5}">
                      <a16:colId xmlns:a16="http://schemas.microsoft.com/office/drawing/2014/main" val="471182384"/>
                    </a:ext>
                  </a:extLst>
                </a:gridCol>
              </a:tblGrid>
              <a:tr h="269618">
                <a:tc>
                  <a:txBody>
                    <a:bodyP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項目</a:t>
                      </a:r>
                    </a:p>
                  </a:txBody>
                  <a:tcPr marL="64834" marR="64834" marT="32417" marB="32417" anchor="ctr"/>
                </a:tc>
                <a:tc>
                  <a:txBody>
                    <a:bodyP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開発品</a:t>
                      </a:r>
                    </a:p>
                  </a:txBody>
                  <a:tcPr marL="64834" marR="64834" marT="32417" marB="32417"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競合品（●●●）</a:t>
                      </a:r>
                    </a:p>
                  </a:txBody>
                  <a:tcPr marL="64834" marR="64834" marT="32417" marB="32417" anchor="ctr"/>
                </a:tc>
                <a:extLst>
                  <a:ext uri="{0D108BD9-81ED-4DB2-BD59-A6C34878D82A}">
                    <a16:rowId xmlns:a16="http://schemas.microsoft.com/office/drawing/2014/main" val="663276653"/>
                  </a:ext>
                </a:extLst>
              </a:tr>
              <a:tr h="350877">
                <a:tc>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１．</a:t>
                      </a:r>
                      <a:r>
                        <a:rPr kumimoji="1" lang="ja-JP" altLang="en-US" sz="1200" dirty="0">
                          <a:solidFill>
                            <a:srgbClr val="0070C0"/>
                          </a:solidFill>
                          <a:latin typeface="メイリオ" panose="020B0604030504040204" pitchFamily="50" charset="-128"/>
                          <a:ea typeface="メイリオ" panose="020B0604030504040204" pitchFamily="50" charset="-128"/>
                        </a:rPr>
                        <a:t>作用メカニズム</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●●作用（新規）</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●●作用</a:t>
                      </a:r>
                    </a:p>
                  </a:txBody>
                  <a:tcPr marL="64834" marR="64834" marT="32417" marB="32417"/>
                </a:tc>
                <a:extLst>
                  <a:ext uri="{0D108BD9-81ED-4DB2-BD59-A6C34878D82A}">
                    <a16:rowId xmlns:a16="http://schemas.microsoft.com/office/drawing/2014/main" val="1226068474"/>
                  </a:ext>
                </a:extLst>
              </a:tr>
              <a:tr h="423415">
                <a:tc>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２．</a:t>
                      </a:r>
                      <a:r>
                        <a:rPr kumimoji="1" lang="ja-JP" altLang="en-US" sz="1200" dirty="0">
                          <a:solidFill>
                            <a:srgbClr val="0070C0"/>
                          </a:solidFill>
                          <a:latin typeface="メイリオ" panose="020B0604030504040204" pitchFamily="50" charset="-128"/>
                          <a:ea typeface="メイリオ" panose="020B0604030504040204" pitchFamily="50" charset="-128"/>
                        </a:rPr>
                        <a:t>有効性の向上</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●●病の中等症・重症患者も対象</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●●病の軽症患者のみが対象</a:t>
                      </a:r>
                    </a:p>
                  </a:txBody>
                  <a:tcPr marL="64834" marR="64834" marT="32417" marB="32417"/>
                </a:tc>
                <a:extLst>
                  <a:ext uri="{0D108BD9-81ED-4DB2-BD59-A6C34878D82A}">
                    <a16:rowId xmlns:a16="http://schemas.microsoft.com/office/drawing/2014/main" val="691455046"/>
                  </a:ext>
                </a:extLst>
              </a:tr>
              <a:tr h="334177">
                <a:tc>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３．</a:t>
                      </a:r>
                      <a:r>
                        <a:rPr kumimoji="1" lang="ja-JP" altLang="en-US" sz="1200" dirty="0">
                          <a:solidFill>
                            <a:srgbClr val="0070C0"/>
                          </a:solidFill>
                          <a:latin typeface="メイリオ" panose="020B0604030504040204" pitchFamily="50" charset="-128"/>
                          <a:ea typeface="メイリオ" panose="020B0604030504040204" pitchFamily="50" charset="-128"/>
                        </a:rPr>
                        <a:t>投与経路の変更</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経口投与可能</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静脈内投与のみ</a:t>
                      </a:r>
                    </a:p>
                  </a:txBody>
                  <a:tcPr marL="64834" marR="64834" marT="32417" marB="32417"/>
                </a:tc>
                <a:extLst>
                  <a:ext uri="{0D108BD9-81ED-4DB2-BD59-A6C34878D82A}">
                    <a16:rowId xmlns:a16="http://schemas.microsoft.com/office/drawing/2014/main" val="1321020632"/>
                  </a:ext>
                </a:extLst>
              </a:tr>
              <a:tr h="287111">
                <a:tc>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４．</a:t>
                      </a:r>
                      <a:r>
                        <a:rPr kumimoji="1" lang="ja-JP" altLang="en-US" sz="1200" dirty="0">
                          <a:solidFill>
                            <a:srgbClr val="0070C0"/>
                          </a:solidFill>
                          <a:latin typeface="メイリオ" panose="020B0604030504040204" pitchFamily="50" charset="-128"/>
                          <a:ea typeface="メイリオ" panose="020B0604030504040204" pitchFamily="50" charset="-128"/>
                        </a:rPr>
                        <a:t>服薬アドヒアランスの改善</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１日１回の服薬</a:t>
                      </a:r>
                    </a:p>
                  </a:txBody>
                  <a:tcPr marL="64834" marR="64834" marT="32417" marB="32417"/>
                </a:tc>
                <a:tc>
                  <a:txBody>
                    <a:bodyPr/>
                    <a:lstStyle/>
                    <a:p>
                      <a:r>
                        <a:rPr kumimoji="1" lang="ja-JP" altLang="en-US" sz="1200">
                          <a:solidFill>
                            <a:srgbClr val="0070C0"/>
                          </a:solidFill>
                          <a:latin typeface="メイリオ" panose="020B0604030504040204" pitchFamily="50" charset="-128"/>
                          <a:ea typeface="メイリオ" panose="020B0604030504040204" pitchFamily="50" charset="-128"/>
                        </a:rPr>
                        <a:t>１日３回の服薬</a:t>
                      </a:r>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marL="64834" marR="64834" marT="32417" marB="32417"/>
                </a:tc>
                <a:extLst>
                  <a:ext uri="{0D108BD9-81ED-4DB2-BD59-A6C34878D82A}">
                    <a16:rowId xmlns:a16="http://schemas.microsoft.com/office/drawing/2014/main" val="2036233290"/>
                  </a:ext>
                </a:extLst>
              </a:tr>
              <a:tr h="294780">
                <a:tc>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５．</a:t>
                      </a: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marL="64834" marR="64834" marT="32417" marB="32417"/>
                </a:tc>
                <a:tc>
                  <a:txBody>
                    <a:bodyPr/>
                    <a:lstStyle/>
                    <a:p>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marL="64834" marR="64834" marT="32417" marB="32417"/>
                </a:tc>
                <a:tc>
                  <a:txBody>
                    <a:bodyPr/>
                    <a:lstStyle/>
                    <a:p>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marL="64834" marR="64834" marT="32417" marB="32417"/>
                </a:tc>
                <a:extLst>
                  <a:ext uri="{0D108BD9-81ED-4DB2-BD59-A6C34878D82A}">
                    <a16:rowId xmlns:a16="http://schemas.microsoft.com/office/drawing/2014/main" val="1952270915"/>
                  </a:ext>
                </a:extLst>
              </a:tr>
              <a:tr h="313717">
                <a:tc>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６．</a:t>
                      </a: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marL="64834" marR="64834" marT="32417" marB="32417"/>
                </a:tc>
                <a:tc>
                  <a:txBody>
                    <a:bodyPr/>
                    <a:lstStyle/>
                    <a:p>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marL="64834" marR="64834" marT="32417" marB="32417"/>
                </a:tc>
                <a:tc>
                  <a:txBody>
                    <a:bodyPr/>
                    <a:lstStyle/>
                    <a:p>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marL="64834" marR="64834" marT="32417" marB="32417"/>
                </a:tc>
                <a:extLst>
                  <a:ext uri="{0D108BD9-81ED-4DB2-BD59-A6C34878D82A}">
                    <a16:rowId xmlns:a16="http://schemas.microsoft.com/office/drawing/2014/main" val="1082110615"/>
                  </a:ext>
                </a:extLst>
              </a:tr>
            </a:tbl>
          </a:graphicData>
        </a:graphic>
      </p:graphicFrame>
      <p:sp>
        <p:nvSpPr>
          <p:cNvPr id="13" name="テキスト ボックス 12"/>
          <p:cNvSpPr txBox="1"/>
          <p:nvPr/>
        </p:nvSpPr>
        <p:spPr>
          <a:xfrm>
            <a:off x="316180" y="1409816"/>
            <a:ext cx="1656223" cy="300082"/>
          </a:xfrm>
          <a:prstGeom prst="rect">
            <a:avLst/>
          </a:prstGeom>
          <a:noFill/>
        </p:spPr>
        <p:txBody>
          <a:bodyPr wrap="none" rtlCol="0">
            <a:spAutoFit/>
          </a:bodyPr>
          <a:lstStyle/>
          <a:p>
            <a:r>
              <a:rPr lang="en-US" altLang="ja-JP" sz="1350" dirty="0">
                <a:solidFill>
                  <a:srgbClr val="FF0000"/>
                </a:solidFill>
                <a:latin typeface="ＭＳ ゴシック" panose="020B0609070205080204" pitchFamily="49" charset="-128"/>
                <a:ea typeface="ＭＳ ゴシック" panose="020B0609070205080204" pitchFamily="49" charset="-128"/>
              </a:rPr>
              <a:t> </a:t>
            </a:r>
            <a:r>
              <a:rPr lang="ja-JP" altLang="en-US" sz="1350" dirty="0">
                <a:solidFill>
                  <a:srgbClr val="0070C0"/>
                </a:solidFill>
                <a:latin typeface="ＭＳ ゴシック" panose="020B0609070205080204" pitchFamily="49" charset="-128"/>
                <a:ea typeface="ＭＳ ゴシック" panose="020B0609070205080204" pitchFamily="49" charset="-128"/>
              </a:rPr>
              <a:t>記載例（</a:t>
            </a:r>
            <a:r>
              <a:rPr lang="ja-JP" altLang="en-US" sz="1350" u="sng" dirty="0">
                <a:solidFill>
                  <a:srgbClr val="0070C0"/>
                </a:solidFill>
                <a:latin typeface="ＭＳ ゴシック" panose="020B0609070205080204" pitchFamily="49" charset="-128"/>
                <a:ea typeface="ＭＳ ゴシック" panose="020B0609070205080204" pitchFamily="49" charset="-128"/>
              </a:rPr>
              <a:t>医薬品</a:t>
            </a:r>
            <a:r>
              <a:rPr lang="ja-JP" altLang="en-US" sz="1350" dirty="0">
                <a:solidFill>
                  <a:srgbClr val="0070C0"/>
                </a:solidFill>
                <a:latin typeface="ＭＳ ゴシック" panose="020B0609070205080204" pitchFamily="49" charset="-128"/>
                <a:ea typeface="ＭＳ ゴシック" panose="020B0609070205080204" pitchFamily="49" charset="-128"/>
              </a:rPr>
              <a:t>）</a:t>
            </a:r>
          </a:p>
        </p:txBody>
      </p:sp>
      <p:sp>
        <p:nvSpPr>
          <p:cNvPr id="8" name="テキスト ボックス 7"/>
          <p:cNvSpPr txBox="1"/>
          <p:nvPr/>
        </p:nvSpPr>
        <p:spPr>
          <a:xfrm>
            <a:off x="339590" y="4074404"/>
            <a:ext cx="1742785" cy="300082"/>
          </a:xfrm>
          <a:prstGeom prst="rect">
            <a:avLst/>
          </a:prstGeom>
          <a:noFill/>
        </p:spPr>
        <p:txBody>
          <a:bodyPr wrap="none" rtlCol="0">
            <a:spAutoFit/>
          </a:bodyPr>
          <a:lstStyle/>
          <a:p>
            <a:r>
              <a:rPr lang="ja-JP" altLang="en-US" sz="1350" dirty="0">
                <a:solidFill>
                  <a:srgbClr val="0070C0"/>
                </a:solidFill>
                <a:latin typeface="ＭＳ ゴシック" panose="020B0609070205080204" pitchFamily="49" charset="-128"/>
                <a:ea typeface="ＭＳ ゴシック" panose="020B0609070205080204" pitchFamily="49" charset="-128"/>
              </a:rPr>
              <a:t>記載例（</a:t>
            </a:r>
            <a:r>
              <a:rPr lang="ja-JP" altLang="en-US" sz="1350" u="sng" dirty="0">
                <a:solidFill>
                  <a:srgbClr val="0070C0"/>
                </a:solidFill>
                <a:latin typeface="ＭＳ ゴシック" panose="020B0609070205080204" pitchFamily="49" charset="-128"/>
                <a:ea typeface="ＭＳ ゴシック" panose="020B0609070205080204" pitchFamily="49" charset="-128"/>
              </a:rPr>
              <a:t>医療機器</a:t>
            </a:r>
            <a:r>
              <a:rPr lang="ja-JP" altLang="en-US" sz="1350" dirty="0">
                <a:solidFill>
                  <a:srgbClr val="0070C0"/>
                </a:solidFill>
                <a:latin typeface="ＭＳ ゴシック" panose="020B0609070205080204" pitchFamily="49" charset="-128"/>
                <a:ea typeface="ＭＳ ゴシック" panose="020B0609070205080204" pitchFamily="49" charset="-128"/>
              </a:rPr>
              <a:t>）</a:t>
            </a:r>
          </a:p>
        </p:txBody>
      </p:sp>
      <p:graphicFrame>
        <p:nvGraphicFramePr>
          <p:cNvPr id="10" name="表 9"/>
          <p:cNvGraphicFramePr>
            <a:graphicFrameLocks noGrp="1"/>
          </p:cNvGraphicFramePr>
          <p:nvPr>
            <p:extLst>
              <p:ext uri="{D42A27DB-BD31-4B8C-83A1-F6EECF244321}">
                <p14:modId xmlns:p14="http://schemas.microsoft.com/office/powerpoint/2010/main" val="1054247048"/>
              </p:ext>
            </p:extLst>
          </p:nvPr>
        </p:nvGraphicFramePr>
        <p:xfrm>
          <a:off x="2182397" y="4074404"/>
          <a:ext cx="5793202" cy="2706225"/>
        </p:xfrm>
        <a:graphic>
          <a:graphicData uri="http://schemas.openxmlformats.org/drawingml/2006/table">
            <a:tbl>
              <a:tblPr firstRow="1" bandRow="1">
                <a:tableStyleId>{5940675A-B579-460E-94D1-54222C63F5DA}</a:tableStyleId>
              </a:tblPr>
              <a:tblGrid>
                <a:gridCol w="980919">
                  <a:extLst>
                    <a:ext uri="{9D8B030D-6E8A-4147-A177-3AD203B41FA5}">
                      <a16:colId xmlns:a16="http://schemas.microsoft.com/office/drawing/2014/main" val="3542054932"/>
                    </a:ext>
                  </a:extLst>
                </a:gridCol>
                <a:gridCol w="1118095">
                  <a:extLst>
                    <a:ext uri="{9D8B030D-6E8A-4147-A177-3AD203B41FA5}">
                      <a16:colId xmlns:a16="http://schemas.microsoft.com/office/drawing/2014/main" val="1245988528"/>
                    </a:ext>
                  </a:extLst>
                </a:gridCol>
                <a:gridCol w="1946669">
                  <a:extLst>
                    <a:ext uri="{9D8B030D-6E8A-4147-A177-3AD203B41FA5}">
                      <a16:colId xmlns:a16="http://schemas.microsoft.com/office/drawing/2014/main" val="369476194"/>
                    </a:ext>
                  </a:extLst>
                </a:gridCol>
                <a:gridCol w="1747519">
                  <a:extLst>
                    <a:ext uri="{9D8B030D-6E8A-4147-A177-3AD203B41FA5}">
                      <a16:colId xmlns:a16="http://schemas.microsoft.com/office/drawing/2014/main" val="471182384"/>
                    </a:ext>
                  </a:extLst>
                </a:gridCol>
              </a:tblGrid>
              <a:tr h="208367">
                <a:tc gridSpan="2">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tc>
                <a:tc hMerge="1">
                  <a:txBody>
                    <a:bodyPr/>
                    <a:lstStyle/>
                    <a:p>
                      <a:endParaRPr kumimoji="1" lang="ja-JP" altLang="en-US"/>
                    </a:p>
                  </a:txBody>
                  <a:tcPr/>
                </a:tc>
                <a:tc>
                  <a:txBody>
                    <a:bodyP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開発品</a:t>
                      </a:r>
                    </a:p>
                  </a:txBody>
                  <a:tcPr anchor="ctr"/>
                </a:tc>
                <a:tc>
                  <a:txBody>
                    <a:bodyP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競合品（●●●）</a:t>
                      </a:r>
                    </a:p>
                  </a:txBody>
                  <a:tcPr anchor="ctr"/>
                </a:tc>
                <a:extLst>
                  <a:ext uri="{0D108BD9-81ED-4DB2-BD59-A6C34878D82A}">
                    <a16:rowId xmlns:a16="http://schemas.microsoft.com/office/drawing/2014/main" val="663276653"/>
                  </a:ext>
                </a:extLst>
              </a:tr>
              <a:tr h="208367">
                <a:tc gridSpan="2">
                  <a:txBody>
                    <a:bodyPr/>
                    <a:lstStyle/>
                    <a:p>
                      <a:pPr algn="l"/>
                      <a:r>
                        <a:rPr kumimoji="1" lang="ja-JP" altLang="en-US" sz="1200" dirty="0">
                          <a:solidFill>
                            <a:schemeClr val="tx1"/>
                          </a:solidFill>
                          <a:latin typeface="メイリオ" panose="020B0604030504040204" pitchFamily="50" charset="-128"/>
                          <a:ea typeface="メイリオ" panose="020B0604030504040204" pitchFamily="50" charset="-128"/>
                        </a:rPr>
                        <a:t>１．</a:t>
                      </a:r>
                      <a:r>
                        <a:rPr kumimoji="1" lang="ja-JP" altLang="en-US" sz="1200" dirty="0">
                          <a:solidFill>
                            <a:srgbClr val="0070C0"/>
                          </a:solidFill>
                          <a:latin typeface="メイリオ" panose="020B0604030504040204" pitchFamily="50" charset="-128"/>
                          <a:ea typeface="メイリオ" panose="020B0604030504040204" pitchFamily="50" charset="-128"/>
                        </a:rPr>
                        <a:t>素材</a:t>
                      </a:r>
                    </a:p>
                  </a:txBody>
                  <a:tcPr anchor="ctr"/>
                </a:tc>
                <a:tc hMerge="1">
                  <a:txBody>
                    <a:bodyPr/>
                    <a:lstStyle/>
                    <a:p>
                      <a:endParaRPr kumimoji="1" lang="ja-JP" altLang="en-US"/>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nchor="ct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nchor="ctr"/>
                </a:tc>
                <a:extLst>
                  <a:ext uri="{0D108BD9-81ED-4DB2-BD59-A6C34878D82A}">
                    <a16:rowId xmlns:a16="http://schemas.microsoft.com/office/drawing/2014/main" val="3319011346"/>
                  </a:ext>
                </a:extLst>
              </a:tr>
              <a:tr h="208367">
                <a:tc gridSpan="2">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２．</a:t>
                      </a:r>
                      <a:r>
                        <a:rPr kumimoji="1" lang="ja-JP" altLang="en-US" sz="1200" dirty="0">
                          <a:solidFill>
                            <a:srgbClr val="0070C0"/>
                          </a:solidFill>
                          <a:latin typeface="メイリオ" panose="020B0604030504040204" pitchFamily="50" charset="-128"/>
                          <a:ea typeface="メイリオ" panose="020B0604030504040204" pitchFamily="50" charset="-128"/>
                        </a:rPr>
                        <a:t>材型</a:t>
                      </a:r>
                    </a:p>
                  </a:txBody>
                  <a:tcPr/>
                </a:tc>
                <a:tc hMerge="1">
                  <a:txBody>
                    <a:bodyPr/>
                    <a:lstStyle/>
                    <a:p>
                      <a:endParaRPr kumimoji="1" lang="ja-JP" altLang="en-US"/>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スポンジ→ゲル</a:t>
                      </a:r>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スポンジ</a:t>
                      </a:r>
                    </a:p>
                  </a:txBody>
                  <a:tcPr/>
                </a:tc>
                <a:extLst>
                  <a:ext uri="{0D108BD9-81ED-4DB2-BD59-A6C34878D82A}">
                    <a16:rowId xmlns:a16="http://schemas.microsoft.com/office/drawing/2014/main" val="1226068474"/>
                  </a:ext>
                </a:extLst>
              </a:tr>
              <a:tr h="208367">
                <a:tc gridSpan="2">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３．</a:t>
                      </a:r>
                      <a:r>
                        <a:rPr kumimoji="1" lang="ja-JP" altLang="en-US" sz="1200" dirty="0">
                          <a:solidFill>
                            <a:srgbClr val="0070C0"/>
                          </a:solidFill>
                          <a:latin typeface="メイリオ" panose="020B0604030504040204" pitchFamily="50" charset="-128"/>
                          <a:ea typeface="メイリオ" panose="020B0604030504040204" pitchFamily="50" charset="-128"/>
                        </a:rPr>
                        <a:t>クラス分類</a:t>
                      </a:r>
                    </a:p>
                  </a:txBody>
                  <a:tcPr/>
                </a:tc>
                <a:tc hMerge="1">
                  <a:txBody>
                    <a:bodyPr/>
                    <a:lstStyle/>
                    <a:p>
                      <a:endParaRPr kumimoji="1" lang="ja-JP" altLang="en-US"/>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未確認</a:t>
                      </a:r>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高度管理医療機器</a:t>
                      </a:r>
                    </a:p>
                  </a:txBody>
                  <a:tcPr/>
                </a:tc>
                <a:extLst>
                  <a:ext uri="{0D108BD9-81ED-4DB2-BD59-A6C34878D82A}">
                    <a16:rowId xmlns:a16="http://schemas.microsoft.com/office/drawing/2014/main" val="691455046"/>
                  </a:ext>
                </a:extLst>
              </a:tr>
              <a:tr h="208367">
                <a:tc gridSpan="2">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４．</a:t>
                      </a:r>
                      <a:r>
                        <a:rPr kumimoji="1" lang="ja-JP" altLang="en-US" sz="1200" dirty="0">
                          <a:solidFill>
                            <a:srgbClr val="0070C0"/>
                          </a:solidFill>
                          <a:latin typeface="メイリオ" panose="020B0604030504040204" pitchFamily="50" charset="-128"/>
                          <a:ea typeface="メイリオ" panose="020B0604030504040204" pitchFamily="50" charset="-128"/>
                        </a:rPr>
                        <a:t>製造元</a:t>
                      </a:r>
                    </a:p>
                  </a:txBody>
                  <a:tcP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（共同開発先があれば）</a:t>
                      </a:r>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●●社／英国</a:t>
                      </a:r>
                    </a:p>
                  </a:txBody>
                  <a:tcPr/>
                </a:tc>
                <a:extLst>
                  <a:ext uri="{0D108BD9-81ED-4DB2-BD59-A6C34878D82A}">
                    <a16:rowId xmlns:a16="http://schemas.microsoft.com/office/drawing/2014/main" val="1321020632"/>
                  </a:ext>
                </a:extLst>
              </a:tr>
              <a:tr h="511665">
                <a:tc gridSpan="2">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５．</a:t>
                      </a:r>
                      <a:r>
                        <a:rPr kumimoji="1" lang="ja-JP" altLang="en-US" sz="1200" dirty="0">
                          <a:solidFill>
                            <a:srgbClr val="0070C0"/>
                          </a:solidFill>
                          <a:latin typeface="メイリオ" panose="020B0604030504040204" pitchFamily="50" charset="-128"/>
                          <a:ea typeface="メイリオ" panose="020B0604030504040204" pitchFamily="50" charset="-128"/>
                        </a:rPr>
                        <a:t>製品写真</a:t>
                      </a:r>
                    </a:p>
                  </a:txBody>
                  <a:tcP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a:txBody>
                    <a:bodyPr/>
                    <a:lstStyle/>
                    <a:p>
                      <a:pPr algn="ctr"/>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036233290"/>
                  </a:ext>
                </a:extLst>
              </a:tr>
              <a:tr h="208367">
                <a:tc rowSpan="3">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６．</a:t>
                      </a:r>
                      <a:r>
                        <a:rPr kumimoji="1" lang="ja-JP" altLang="en-US" sz="1200" dirty="0">
                          <a:solidFill>
                            <a:srgbClr val="0070C0"/>
                          </a:solidFill>
                          <a:latin typeface="メイリオ" panose="020B0604030504040204" pitchFamily="50" charset="-128"/>
                          <a:ea typeface="メイリオ" panose="020B0604030504040204" pitchFamily="50" charset="-128"/>
                        </a:rPr>
                        <a:t>素材、剤型による機能</a:t>
                      </a:r>
                    </a:p>
                  </a:txBody>
                  <a:tcPr>
                    <a:lnR w="12700" cap="flat" cmpd="sng" algn="ctr">
                      <a:solidFill>
                        <a:schemeClr val="tx1"/>
                      </a:solidFill>
                      <a:prstDash val="solid"/>
                      <a:round/>
                      <a:headEnd type="none" w="med" len="med"/>
                      <a:tailEnd type="none" w="med" len="med"/>
                    </a:lnR>
                  </a:tcPr>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菌増殖抑制</a:t>
                      </a:r>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tc>
                <a:tc>
                  <a:txBody>
                    <a:bodyPr/>
                    <a:lstStyle/>
                    <a:p>
                      <a:pPr algn="ctr"/>
                      <a:r>
                        <a:rPr kumimoji="1" lang="en-US" altLang="ja-JP" sz="1200" dirty="0">
                          <a:solidFill>
                            <a:srgbClr val="0070C0"/>
                          </a:solidFill>
                          <a:latin typeface="メイリオ" panose="020B0604030504040204" pitchFamily="50" charset="-128"/>
                          <a:ea typeface="メイリオ" panose="020B0604030504040204" pitchFamily="50" charset="-128"/>
                        </a:rPr>
                        <a:t>×</a:t>
                      </a:r>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252026822"/>
                  </a:ext>
                </a:extLst>
              </a:tr>
              <a:tr h="208367">
                <a:tc vMerge="1">
                  <a:txBody>
                    <a:bodyPr/>
                    <a:lstStyle/>
                    <a:p>
                      <a:endParaRPr kumimoji="1" lang="ja-JP" altLang="en-US" dirty="0"/>
                    </a:p>
                  </a:txBody>
                  <a:tcPr>
                    <a:lnR w="12700" cap="flat" cmpd="sng" algn="ctr">
                      <a:solidFill>
                        <a:schemeClr val="tx1"/>
                      </a:solidFill>
                      <a:prstDash val="solid"/>
                      <a:round/>
                      <a:headEnd type="none" w="med" len="med"/>
                      <a:tailEnd type="none" w="med" len="med"/>
                    </a:lnR>
                  </a:tcPr>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創面保護</a:t>
                      </a:r>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〇</a:t>
                      </a:r>
                    </a:p>
                  </a:txBody>
                  <a:tcPr/>
                </a:tc>
                <a:extLst>
                  <a:ext uri="{0D108BD9-81ED-4DB2-BD59-A6C34878D82A}">
                    <a16:rowId xmlns:a16="http://schemas.microsoft.com/office/drawing/2014/main" val="3807016674"/>
                  </a:ext>
                </a:extLst>
              </a:tr>
              <a:tr h="208367">
                <a:tc vMerge="1">
                  <a:txBody>
                    <a:bodyPr/>
                    <a:lstStyle/>
                    <a:p>
                      <a:endParaRPr kumimoji="1" lang="ja-JP" altLang="en-US"/>
                    </a:p>
                  </a:txBody>
                  <a:tcPr/>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創面密着</a:t>
                      </a:r>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tc>
                <a:extLst>
                  <a:ext uri="{0D108BD9-81ED-4DB2-BD59-A6C34878D82A}">
                    <a16:rowId xmlns:a16="http://schemas.microsoft.com/office/drawing/2014/main" val="1919171635"/>
                  </a:ext>
                </a:extLst>
              </a:tr>
            </a:tbl>
          </a:graphicData>
        </a:graphic>
      </p:graphicFrame>
      <p:sp>
        <p:nvSpPr>
          <p:cNvPr id="16" name="テキスト ボックス 15"/>
          <p:cNvSpPr txBox="1"/>
          <p:nvPr/>
        </p:nvSpPr>
        <p:spPr>
          <a:xfrm>
            <a:off x="844182" y="939620"/>
            <a:ext cx="5109091" cy="276999"/>
          </a:xfrm>
          <a:prstGeom prst="rect">
            <a:avLst/>
          </a:prstGeom>
          <a:noFill/>
        </p:spPr>
        <p:txBody>
          <a:bodyPr wrap="none" rtlCol="0">
            <a:spAutoFit/>
          </a:bodyPr>
          <a:lstStyle/>
          <a:p>
            <a:r>
              <a:rPr lang="en-US" altLang="ja-JP" sz="1200" dirty="0">
                <a:solidFill>
                  <a:srgbClr val="0070C0"/>
                </a:solidFill>
                <a:latin typeface="ＭＳ ゴシック" panose="020B0609070205080204" pitchFamily="49" charset="-128"/>
                <a:ea typeface="ＭＳ ゴシック" panose="020B0609070205080204" pitchFamily="49" charset="-128"/>
              </a:rPr>
              <a:t>※</a:t>
            </a:r>
            <a:r>
              <a:rPr lang="ja-JP" altLang="en-US" sz="1200" dirty="0">
                <a:solidFill>
                  <a:srgbClr val="0070C0"/>
                </a:solidFill>
                <a:latin typeface="ＭＳ ゴシック" panose="020B0609070205080204" pitchFamily="49" charset="-128"/>
                <a:ea typeface="ＭＳ ゴシック" panose="020B0609070205080204" pitchFamily="49" charset="-128"/>
              </a:rPr>
              <a:t>項目については、以下を参考に自由に設定の上、表を作成ください。</a:t>
            </a:r>
            <a:endParaRPr lang="en-US" altLang="ja-JP" sz="1200" dirty="0">
              <a:solidFill>
                <a:srgbClr val="0070C0"/>
              </a:solidFill>
              <a:latin typeface="ＭＳ ゴシック" panose="020B0609070205080204" pitchFamily="49" charset="-128"/>
              <a:ea typeface="ＭＳ ゴシック" panose="020B0609070205080204" pitchFamily="49" charset="-128"/>
            </a:endParaRPr>
          </a:p>
        </p:txBody>
      </p:sp>
      <p:sp>
        <p:nvSpPr>
          <p:cNvPr id="17" name="テキスト ボックス 16"/>
          <p:cNvSpPr txBox="1"/>
          <p:nvPr/>
        </p:nvSpPr>
        <p:spPr>
          <a:xfrm>
            <a:off x="179999" y="180000"/>
            <a:ext cx="3780000" cy="504000"/>
          </a:xfrm>
          <a:prstGeom prst="rect">
            <a:avLst/>
          </a:prstGeom>
        </p:spPr>
        <p:style>
          <a:lnRef idx="1">
            <a:schemeClr val="accent6"/>
          </a:lnRef>
          <a:fillRef idx="2">
            <a:schemeClr val="accent6"/>
          </a:fillRef>
          <a:effectRef idx="1">
            <a:schemeClr val="accent6"/>
          </a:effectRef>
          <a:fontRef idx="minor">
            <a:schemeClr val="dk1"/>
          </a:fontRef>
        </p:style>
        <p:txBody>
          <a:bodyPr wrap="none" tIns="108000" bIns="0" rtlCol="0" anchor="ctr" anchorCtr="0">
            <a:noAutofit/>
          </a:bodyPr>
          <a:lstStyle/>
          <a:p>
            <a:r>
              <a:rPr lang="en-US" altLang="ja-JP" sz="2700" dirty="0">
                <a:latin typeface="ＭＳ ゴシック" panose="020B0609070205080204" pitchFamily="49" charset="-128"/>
                <a:ea typeface="ＭＳ ゴシック" panose="020B0609070205080204" pitchFamily="49" charset="-128"/>
              </a:rPr>
              <a:t>1</a:t>
            </a:r>
            <a:r>
              <a:rPr lang="ja-JP" altLang="en-US" sz="2700" dirty="0">
                <a:latin typeface="ＭＳ ゴシック" panose="020B0609070205080204" pitchFamily="49" charset="-128"/>
                <a:ea typeface="ＭＳ ゴシック" panose="020B0609070205080204" pitchFamily="49" charset="-128"/>
              </a:rPr>
              <a:t>．本シーズについて</a:t>
            </a:r>
          </a:p>
        </p:txBody>
      </p:sp>
      <p:sp>
        <p:nvSpPr>
          <p:cNvPr id="20" name="スライド番号プレースホルダー 1"/>
          <p:cNvSpPr>
            <a:spLocks noGrp="1"/>
          </p:cNvSpPr>
          <p:nvPr>
            <p:ph type="sldNum" sz="quarter" idx="12"/>
          </p:nvPr>
        </p:nvSpPr>
        <p:spPr>
          <a:xfrm>
            <a:off x="8658000" y="6552000"/>
            <a:ext cx="432000" cy="252000"/>
          </a:xfrm>
        </p:spPr>
        <p:txBody>
          <a:bodyPr anchor="ctr" anchorCtr="0"/>
          <a:lstStyle/>
          <a:p>
            <a:fld id="{B9DC18E0-7DD2-41A3-BBB4-1DAB40BF7BA0}" type="slidenum">
              <a:rPr kumimoji="1" lang="ja-JP" altLang="en-US" smtClean="0">
                <a:latin typeface="ＭＳ ゴシック" panose="020B0609070205080204" pitchFamily="49" charset="-128"/>
                <a:ea typeface="ＭＳ ゴシック" panose="020B0609070205080204" pitchFamily="49" charset="-128"/>
              </a:rPr>
              <a:t>3</a:t>
            </a:fld>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04573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263059" y="828000"/>
            <a:ext cx="8748000" cy="52322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400" dirty="0">
                <a:solidFill>
                  <a:srgbClr val="0070C0"/>
                </a:solidFill>
                <a:latin typeface="ＭＳ ゴシック" panose="020B0609070205080204" pitchFamily="49" charset="-128"/>
                <a:ea typeface="ＭＳ ゴシック" panose="020B0609070205080204" pitchFamily="49" charset="-128"/>
              </a:rPr>
              <a:t>本シーズの独創性、優位性を記載ください。</a:t>
            </a:r>
            <a:endParaRPr kumimoji="1" lang="en-US" altLang="ja-JP" sz="1400" dirty="0">
              <a:solidFill>
                <a:srgbClr val="0070C0"/>
              </a:solidFill>
              <a:latin typeface="ＭＳ ゴシック" panose="020B0609070205080204" pitchFamily="49" charset="-128"/>
              <a:ea typeface="ＭＳ ゴシック" panose="020B0609070205080204" pitchFamily="49" charset="-128"/>
            </a:endParaRPr>
          </a:p>
          <a:p>
            <a:r>
              <a:rPr kumimoji="1" lang="ja-JP" altLang="en-US" sz="1400" dirty="0">
                <a:solidFill>
                  <a:srgbClr val="0070C0"/>
                </a:solidFill>
                <a:latin typeface="ＭＳ ゴシック" panose="020B0609070205080204" pitchFamily="49" charset="-128"/>
                <a:ea typeface="ＭＳ ゴシック" panose="020B0609070205080204" pitchFamily="49" charset="-128"/>
              </a:rPr>
              <a:t>また本シーズはどういった医療現場の課題を解決できるか、イメージがあれば記載ください。（１ページ）</a:t>
            </a:r>
          </a:p>
        </p:txBody>
      </p:sp>
      <p:sp>
        <p:nvSpPr>
          <p:cNvPr id="8" name="テキスト ボックス 7"/>
          <p:cNvSpPr txBox="1"/>
          <p:nvPr/>
        </p:nvSpPr>
        <p:spPr>
          <a:xfrm>
            <a:off x="180000" y="180000"/>
            <a:ext cx="3868018" cy="504000"/>
          </a:xfrm>
          <a:prstGeom prst="rect">
            <a:avLst/>
          </a:prstGeom>
        </p:spPr>
        <p:style>
          <a:lnRef idx="1">
            <a:schemeClr val="accent6"/>
          </a:lnRef>
          <a:fillRef idx="2">
            <a:schemeClr val="accent6"/>
          </a:fillRef>
          <a:effectRef idx="1">
            <a:schemeClr val="accent6"/>
          </a:effectRef>
          <a:fontRef idx="minor">
            <a:schemeClr val="dk1"/>
          </a:fontRef>
        </p:style>
        <p:txBody>
          <a:bodyPr wrap="none" tIns="108000" bIns="0" rtlCol="0" anchor="ctr" anchorCtr="0">
            <a:noAutofit/>
          </a:bodyPr>
          <a:lstStyle/>
          <a:p>
            <a:r>
              <a:rPr lang="en-US" altLang="ja-JP" sz="2700" dirty="0">
                <a:latin typeface="ＭＳ ゴシック" panose="020B0609070205080204" pitchFamily="49" charset="-128"/>
                <a:ea typeface="ＭＳ ゴシック" panose="020B0609070205080204" pitchFamily="49" charset="-128"/>
              </a:rPr>
              <a:t>2</a:t>
            </a:r>
            <a:r>
              <a:rPr lang="ja-JP" altLang="en-US" sz="2700" dirty="0">
                <a:latin typeface="ＭＳ ゴシック" panose="020B0609070205080204" pitchFamily="49" charset="-128"/>
                <a:ea typeface="ＭＳ ゴシック" panose="020B0609070205080204" pitchFamily="49" charset="-128"/>
              </a:rPr>
              <a:t>．本シーズのねらい</a:t>
            </a:r>
          </a:p>
        </p:txBody>
      </p:sp>
      <p:sp>
        <p:nvSpPr>
          <p:cNvPr id="13" name="スライド番号プレースホルダー 1"/>
          <p:cNvSpPr>
            <a:spLocks noGrp="1"/>
          </p:cNvSpPr>
          <p:nvPr>
            <p:ph type="sldNum" sz="quarter" idx="12"/>
          </p:nvPr>
        </p:nvSpPr>
        <p:spPr>
          <a:xfrm>
            <a:off x="8658000" y="6552000"/>
            <a:ext cx="432000" cy="252000"/>
          </a:xfrm>
        </p:spPr>
        <p:txBody>
          <a:bodyPr anchor="ctr" anchorCtr="0"/>
          <a:lstStyle/>
          <a:p>
            <a:fld id="{B9DC18E0-7DD2-41A3-BBB4-1DAB40BF7BA0}" type="slidenum">
              <a:rPr kumimoji="1" lang="ja-JP" altLang="en-US" smtClean="0">
                <a:latin typeface="ＭＳ ゴシック" panose="020B0609070205080204" pitchFamily="49" charset="-128"/>
                <a:ea typeface="ＭＳ ゴシック" panose="020B0609070205080204" pitchFamily="49" charset="-128"/>
              </a:rPr>
              <a:t>4</a:t>
            </a:fld>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733410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180000" y="180000"/>
            <a:ext cx="3168000" cy="504000"/>
          </a:xfrm>
          <a:prstGeom prst="rect">
            <a:avLst/>
          </a:prstGeom>
        </p:spPr>
        <p:style>
          <a:lnRef idx="1">
            <a:schemeClr val="accent6"/>
          </a:lnRef>
          <a:fillRef idx="2">
            <a:schemeClr val="accent6"/>
          </a:fillRef>
          <a:effectRef idx="1">
            <a:schemeClr val="accent6"/>
          </a:effectRef>
          <a:fontRef idx="minor">
            <a:schemeClr val="dk1"/>
          </a:fontRef>
        </p:style>
        <p:txBody>
          <a:bodyPr wrap="none" tIns="108000" bIns="36000" anchor="ctr" anchorCtr="0">
            <a:noAutofit/>
          </a:bodyPr>
          <a:lstStyle/>
          <a:p>
            <a:r>
              <a:rPr lang="ja-JP" altLang="en-US" sz="2700" dirty="0">
                <a:latin typeface="ＭＳ ゴシック" panose="020B0609070205080204" pitchFamily="49" charset="-128"/>
                <a:ea typeface="ＭＳ ゴシック" panose="020B0609070205080204" pitchFamily="49" charset="-128"/>
              </a:rPr>
              <a:t>３．スケジュール</a:t>
            </a:r>
            <a:endParaRPr lang="en-US" altLang="ja-JP" sz="2700" dirty="0">
              <a:latin typeface="ＭＳ ゴシック" panose="020B0609070205080204" pitchFamily="49" charset="-128"/>
              <a:ea typeface="ＭＳ ゴシック" panose="020B0609070205080204" pitchFamily="49" charset="-128"/>
            </a:endParaRPr>
          </a:p>
        </p:txBody>
      </p:sp>
      <p:sp>
        <p:nvSpPr>
          <p:cNvPr id="24" name="テキスト ボックス 23"/>
          <p:cNvSpPr txBox="1"/>
          <p:nvPr/>
        </p:nvSpPr>
        <p:spPr>
          <a:xfrm>
            <a:off x="360000" y="828000"/>
            <a:ext cx="8622271" cy="307777"/>
          </a:xfrm>
          <a:prstGeom prst="rect">
            <a:avLst/>
          </a:prstGeom>
          <a:noFill/>
        </p:spPr>
        <p:txBody>
          <a:bodyPr wrap="square" rtlCol="0">
            <a:spAutoFit/>
          </a:bodyPr>
          <a:lstStyle/>
          <a:p>
            <a:pPr marL="285750" indent="-285750">
              <a:buFont typeface="Wingdings" panose="05000000000000000000" pitchFamily="2" charset="2"/>
              <a:buChar char="l"/>
            </a:pPr>
            <a:r>
              <a:rPr lang="ja-JP" altLang="en-US" sz="1400" dirty="0">
                <a:solidFill>
                  <a:srgbClr val="0070C0"/>
                </a:solidFill>
                <a:latin typeface="ＭＳ ゴシック" panose="020B0609070205080204" pitchFamily="49" charset="-128"/>
                <a:ea typeface="ＭＳ ゴシック" panose="020B0609070205080204" pitchFamily="49" charset="-128"/>
              </a:rPr>
              <a:t>本プログラムで実施する</a:t>
            </a:r>
            <a:r>
              <a:rPr lang="en-US" altLang="ja-JP" sz="1400" dirty="0">
                <a:solidFill>
                  <a:srgbClr val="0070C0"/>
                </a:solidFill>
                <a:latin typeface="ＭＳ ゴシック" panose="020B0609070205080204" pitchFamily="49" charset="-128"/>
                <a:ea typeface="ＭＳ ゴシック" panose="020B0609070205080204" pitchFamily="49" charset="-128"/>
              </a:rPr>
              <a:t>2</a:t>
            </a:r>
            <a:r>
              <a:rPr lang="ja-JP" altLang="en-US" sz="1400" dirty="0">
                <a:solidFill>
                  <a:srgbClr val="0070C0"/>
                </a:solidFill>
                <a:latin typeface="ＭＳ ゴシック" panose="020B0609070205080204" pitchFamily="49" charset="-128"/>
                <a:ea typeface="ＭＳ ゴシック" panose="020B0609070205080204" pitchFamily="49" charset="-128"/>
              </a:rPr>
              <a:t>年間のスケジュールについて、簡潔に記載ください。</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836018262"/>
              </p:ext>
            </p:extLst>
          </p:nvPr>
        </p:nvGraphicFramePr>
        <p:xfrm>
          <a:off x="594000" y="1375261"/>
          <a:ext cx="7956000" cy="4097745"/>
        </p:xfrm>
        <a:graphic>
          <a:graphicData uri="http://schemas.openxmlformats.org/drawingml/2006/table">
            <a:tbl>
              <a:tblPr/>
              <a:tblGrid>
                <a:gridCol w="1368000">
                  <a:extLst>
                    <a:ext uri="{9D8B030D-6E8A-4147-A177-3AD203B41FA5}">
                      <a16:colId xmlns:a16="http://schemas.microsoft.com/office/drawing/2014/main" val="4240120042"/>
                    </a:ext>
                  </a:extLst>
                </a:gridCol>
                <a:gridCol w="540000">
                  <a:extLst>
                    <a:ext uri="{9D8B030D-6E8A-4147-A177-3AD203B41FA5}">
                      <a16:colId xmlns:a16="http://schemas.microsoft.com/office/drawing/2014/main" val="2509717588"/>
                    </a:ext>
                  </a:extLst>
                </a:gridCol>
                <a:gridCol w="504000">
                  <a:extLst>
                    <a:ext uri="{9D8B030D-6E8A-4147-A177-3AD203B41FA5}">
                      <a16:colId xmlns:a16="http://schemas.microsoft.com/office/drawing/2014/main" val="536422941"/>
                    </a:ext>
                  </a:extLst>
                </a:gridCol>
                <a:gridCol w="504000">
                  <a:extLst>
                    <a:ext uri="{9D8B030D-6E8A-4147-A177-3AD203B41FA5}">
                      <a16:colId xmlns:a16="http://schemas.microsoft.com/office/drawing/2014/main" val="3481983949"/>
                    </a:ext>
                  </a:extLst>
                </a:gridCol>
                <a:gridCol w="504000">
                  <a:extLst>
                    <a:ext uri="{9D8B030D-6E8A-4147-A177-3AD203B41FA5}">
                      <a16:colId xmlns:a16="http://schemas.microsoft.com/office/drawing/2014/main" val="29513601"/>
                    </a:ext>
                  </a:extLst>
                </a:gridCol>
                <a:gridCol w="504000">
                  <a:extLst>
                    <a:ext uri="{9D8B030D-6E8A-4147-A177-3AD203B41FA5}">
                      <a16:colId xmlns:a16="http://schemas.microsoft.com/office/drawing/2014/main" val="90806389"/>
                    </a:ext>
                  </a:extLst>
                </a:gridCol>
                <a:gridCol w="504000">
                  <a:extLst>
                    <a:ext uri="{9D8B030D-6E8A-4147-A177-3AD203B41FA5}">
                      <a16:colId xmlns:a16="http://schemas.microsoft.com/office/drawing/2014/main" val="4011668565"/>
                    </a:ext>
                  </a:extLst>
                </a:gridCol>
                <a:gridCol w="504000">
                  <a:extLst>
                    <a:ext uri="{9D8B030D-6E8A-4147-A177-3AD203B41FA5}">
                      <a16:colId xmlns:a16="http://schemas.microsoft.com/office/drawing/2014/main" val="900859426"/>
                    </a:ext>
                  </a:extLst>
                </a:gridCol>
                <a:gridCol w="504000">
                  <a:extLst>
                    <a:ext uri="{9D8B030D-6E8A-4147-A177-3AD203B41FA5}">
                      <a16:colId xmlns:a16="http://schemas.microsoft.com/office/drawing/2014/main" val="438154796"/>
                    </a:ext>
                  </a:extLst>
                </a:gridCol>
                <a:gridCol w="504000">
                  <a:extLst>
                    <a:ext uri="{9D8B030D-6E8A-4147-A177-3AD203B41FA5}">
                      <a16:colId xmlns:a16="http://schemas.microsoft.com/office/drawing/2014/main" val="1179033891"/>
                    </a:ext>
                  </a:extLst>
                </a:gridCol>
                <a:gridCol w="504000">
                  <a:extLst>
                    <a:ext uri="{9D8B030D-6E8A-4147-A177-3AD203B41FA5}">
                      <a16:colId xmlns:a16="http://schemas.microsoft.com/office/drawing/2014/main" val="429573217"/>
                    </a:ext>
                  </a:extLst>
                </a:gridCol>
                <a:gridCol w="504000">
                  <a:extLst>
                    <a:ext uri="{9D8B030D-6E8A-4147-A177-3AD203B41FA5}">
                      <a16:colId xmlns:a16="http://schemas.microsoft.com/office/drawing/2014/main" val="2011678586"/>
                    </a:ext>
                  </a:extLst>
                </a:gridCol>
                <a:gridCol w="504000">
                  <a:extLst>
                    <a:ext uri="{9D8B030D-6E8A-4147-A177-3AD203B41FA5}">
                      <a16:colId xmlns:a16="http://schemas.microsoft.com/office/drawing/2014/main" val="2476855951"/>
                    </a:ext>
                  </a:extLst>
                </a:gridCol>
                <a:gridCol w="504000">
                  <a:extLst>
                    <a:ext uri="{9D8B030D-6E8A-4147-A177-3AD203B41FA5}">
                      <a16:colId xmlns:a16="http://schemas.microsoft.com/office/drawing/2014/main" val="3985172803"/>
                    </a:ext>
                  </a:extLst>
                </a:gridCol>
              </a:tblGrid>
              <a:tr h="313145">
                <a:tc rowSpan="2">
                  <a:txBody>
                    <a:bodyPr/>
                    <a:lstStyle/>
                    <a:p>
                      <a:pPr algn="ctr">
                        <a:spcAft>
                          <a:spcPts val="0"/>
                        </a:spcAft>
                      </a:pPr>
                      <a:r>
                        <a:rPr lang="ja-JP" sz="1050" kern="50" dirty="0">
                          <a:effectLst/>
                          <a:latin typeface="メイリオ" panose="020B0604030504040204" pitchFamily="50" charset="-128"/>
                          <a:ea typeface="メイリオ" panose="020B0604030504040204" pitchFamily="50" charset="-128"/>
                          <a:cs typeface="Book Antiqua" panose="02040602050305030304" pitchFamily="18" charset="0"/>
                        </a:rPr>
                        <a:t>実施内容</a:t>
                      </a:r>
                      <a:endParaRPr lang="ja-JP" sz="12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spcAft>
                          <a:spcPts val="0"/>
                        </a:spcAft>
                      </a:pPr>
                      <a:r>
                        <a:rPr lang="ja-JP" sz="1050" kern="50" dirty="0">
                          <a:effectLst/>
                          <a:latin typeface="メイリオ" panose="020B0604030504040204" pitchFamily="50" charset="-128"/>
                          <a:ea typeface="メイリオ" panose="020B0604030504040204" pitchFamily="50" charset="-128"/>
                          <a:cs typeface="Book Antiqua" panose="02040602050305030304" pitchFamily="18" charset="0"/>
                        </a:rPr>
                        <a:t>担当者</a:t>
                      </a:r>
                      <a:endParaRPr lang="ja-JP" sz="12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ctr">
                        <a:spcAft>
                          <a:spcPts val="0"/>
                        </a:spcAft>
                      </a:pPr>
                      <a:r>
                        <a:rPr lang="en-US" sz="1400" kern="50" dirty="0">
                          <a:effectLst/>
                          <a:latin typeface="メイリオ" panose="020B0604030504040204" pitchFamily="50" charset="-128"/>
                          <a:ea typeface="メイリオ" panose="020B0604030504040204" pitchFamily="50" charset="-128"/>
                          <a:cs typeface="Book Antiqua" panose="02040602050305030304" pitchFamily="18" charset="0"/>
                        </a:rPr>
                        <a:t>2026</a:t>
                      </a:r>
                      <a:r>
                        <a:rPr lang="ja-JP" sz="1400" kern="50" dirty="0">
                          <a:effectLst/>
                          <a:latin typeface="メイリオ" panose="020B0604030504040204" pitchFamily="50" charset="-128"/>
                          <a:ea typeface="メイリオ" panose="020B0604030504040204" pitchFamily="50" charset="-128"/>
                          <a:cs typeface="Book Antiqua" panose="02040602050305030304" pitchFamily="18" charset="0"/>
                        </a:rPr>
                        <a:t>年度</a:t>
                      </a:r>
                      <a:endParaRPr lang="ja-JP" sz="18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spcAft>
                          <a:spcPts val="0"/>
                        </a:spcAft>
                      </a:pPr>
                      <a:endParaRPr lang="ja-JP" sz="18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ja-JP" sz="18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ja-JP" sz="18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gridSpan="6">
                  <a:txBody>
                    <a:bodyPr/>
                    <a:lstStyle/>
                    <a:p>
                      <a:pPr algn="ctr">
                        <a:spcAft>
                          <a:spcPts val="0"/>
                        </a:spcAft>
                      </a:pPr>
                      <a:r>
                        <a:rPr lang="en-US" sz="1400" kern="50" dirty="0">
                          <a:effectLst/>
                          <a:latin typeface="メイリオ" panose="020B0604030504040204" pitchFamily="50" charset="-128"/>
                          <a:ea typeface="メイリオ" panose="020B0604030504040204" pitchFamily="50" charset="-128"/>
                          <a:cs typeface="Book Antiqua" panose="02040602050305030304" pitchFamily="18" charset="0"/>
                        </a:rPr>
                        <a:t>2027</a:t>
                      </a:r>
                      <a:r>
                        <a:rPr lang="ja-JP" sz="1400" kern="50" dirty="0">
                          <a:effectLst/>
                          <a:latin typeface="メイリオ" panose="020B0604030504040204" pitchFamily="50" charset="-128"/>
                          <a:ea typeface="メイリオ" panose="020B0604030504040204" pitchFamily="50" charset="-128"/>
                          <a:cs typeface="Book Antiqua" panose="02040602050305030304" pitchFamily="18" charset="0"/>
                        </a:rPr>
                        <a:t>年度</a:t>
                      </a:r>
                      <a:endParaRPr lang="ja-JP" sz="18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15153065"/>
                  </a:ext>
                </a:extLst>
              </a:tr>
              <a:tr h="356262">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4-5</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6-7</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900" kern="50" dirty="0">
                          <a:effectLst/>
                          <a:latin typeface="メイリオ" panose="020B0604030504040204" pitchFamily="50" charset="-128"/>
                          <a:ea typeface="メイリオ" panose="020B0604030504040204" pitchFamily="50" charset="-128"/>
                          <a:cs typeface="Book Antiqua" panose="02040602050305030304" pitchFamily="18" charset="0"/>
                        </a:rPr>
                        <a:t>8-9</a:t>
                      </a: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altLang="ja-JP" sz="9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10-11</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12-1</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altLang="ja-JP" sz="900" kern="50" dirty="0">
                          <a:effectLst/>
                          <a:latin typeface="メイリオ" panose="020B0604030504040204" pitchFamily="50" charset="-128"/>
                          <a:ea typeface="メイリオ" panose="020B0604030504040204" pitchFamily="50" charset="-128"/>
                          <a:cs typeface="Book Antiqua" panose="02040602050305030304" pitchFamily="18" charset="0"/>
                        </a:rPr>
                        <a:t>2</a:t>
                      </a: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-3</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4-5</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6-7</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8-9</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10-11</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12-1</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2-3</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71872887"/>
                  </a:ext>
                </a:extLst>
              </a:tr>
              <a:tr h="841475">
                <a:tc>
                  <a:txBody>
                    <a:bodyPr/>
                    <a:lstStyle/>
                    <a:p>
                      <a:pPr marL="0" lvl="0" indent="0" algn="l">
                        <a:spcAft>
                          <a:spcPts val="0"/>
                        </a:spcAft>
                        <a:buFont typeface="+mj-ea"/>
                        <a:buNone/>
                      </a:pPr>
                      <a:r>
                        <a:rPr lang="ja-JP" altLang="en-US" sz="100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①</a:t>
                      </a:r>
                      <a:r>
                        <a:rPr lang="en-US" sz="100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in vitro </a:t>
                      </a:r>
                      <a:r>
                        <a:rPr lang="ja-JP" sz="100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スクリーニング</a:t>
                      </a:r>
                      <a:endParaRPr lang="ja-JP"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07475468"/>
                  </a:ext>
                </a:extLst>
              </a:tr>
              <a:tr h="923163">
                <a:tc>
                  <a:txBody>
                    <a:bodyPr/>
                    <a:lstStyle/>
                    <a:p>
                      <a:pPr marL="0" lvl="0" indent="0" algn="l">
                        <a:spcAft>
                          <a:spcPts val="0"/>
                        </a:spcAft>
                        <a:buFont typeface="+mj-ea"/>
                        <a:buNone/>
                      </a:pPr>
                      <a:r>
                        <a:rPr lang="ja-JP" altLang="en-US" sz="100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②</a:t>
                      </a:r>
                      <a:r>
                        <a:rPr lang="ja-JP" sz="100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モデル動物での薬効試験</a:t>
                      </a:r>
                      <a:endParaRPr lang="ja-JP"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179561"/>
                  </a:ext>
                </a:extLst>
              </a:tr>
              <a:tr h="830306">
                <a:tc>
                  <a:txBody>
                    <a:bodyPr/>
                    <a:lstStyle/>
                    <a:p>
                      <a:pPr marL="0" lvl="0" indent="0" algn="just">
                        <a:spcAft>
                          <a:spcPts val="0"/>
                        </a:spcAft>
                        <a:buFont typeface="+mj-ea"/>
                        <a:buNone/>
                      </a:pPr>
                      <a:r>
                        <a:rPr lang="ja-JP" altLang="en-US"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③</a:t>
                      </a:r>
                      <a:r>
                        <a:rPr lang="ja-JP"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試験物の確保</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97970480"/>
                  </a:ext>
                </a:extLst>
              </a:tr>
              <a:tr h="833394">
                <a:tc>
                  <a:txBody>
                    <a:bodyPr/>
                    <a:lstStyle/>
                    <a:p>
                      <a:pPr marL="0" lvl="0" indent="0" algn="l">
                        <a:spcAft>
                          <a:spcPts val="0"/>
                        </a:spcAft>
                        <a:buFont typeface="+mj-ea"/>
                        <a:buNone/>
                      </a:pPr>
                      <a:r>
                        <a:rPr lang="ja-JP" altLang="en-US"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④特許出願</a:t>
                      </a:r>
                      <a:endParaRPr lang="ja-JP"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34079812"/>
                  </a:ext>
                </a:extLst>
              </a:tr>
            </a:tbl>
          </a:graphicData>
        </a:graphic>
      </p:graphicFrame>
      <p:cxnSp>
        <p:nvCxnSpPr>
          <p:cNvPr id="36" name="AutoShape 23"/>
          <p:cNvCxnSpPr>
            <a:cxnSpLocks noChangeShapeType="1"/>
          </p:cNvCxnSpPr>
          <p:nvPr/>
        </p:nvCxnSpPr>
        <p:spPr bwMode="auto">
          <a:xfrm>
            <a:off x="2520269" y="2477096"/>
            <a:ext cx="2988000" cy="1587"/>
          </a:xfrm>
          <a:prstGeom prst="straightConnector1">
            <a:avLst/>
          </a:prstGeom>
          <a:noFill/>
          <a:ln w="31750">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42" name="AutoShape 23"/>
          <p:cNvCxnSpPr>
            <a:cxnSpLocks noChangeShapeType="1"/>
          </p:cNvCxnSpPr>
          <p:nvPr/>
        </p:nvCxnSpPr>
        <p:spPr bwMode="auto">
          <a:xfrm>
            <a:off x="3561249" y="3350054"/>
            <a:ext cx="2952000" cy="1587"/>
          </a:xfrm>
          <a:prstGeom prst="straightConnector1">
            <a:avLst/>
          </a:prstGeom>
          <a:noFill/>
          <a:ln w="31750">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43" name="AutoShape 23"/>
          <p:cNvCxnSpPr>
            <a:cxnSpLocks noChangeShapeType="1"/>
          </p:cNvCxnSpPr>
          <p:nvPr/>
        </p:nvCxnSpPr>
        <p:spPr bwMode="auto">
          <a:xfrm>
            <a:off x="4501122" y="4223012"/>
            <a:ext cx="3024000" cy="1587"/>
          </a:xfrm>
          <a:prstGeom prst="straightConnector1">
            <a:avLst/>
          </a:prstGeom>
          <a:noFill/>
          <a:ln w="31750">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44" name="AutoShape 23"/>
          <p:cNvCxnSpPr>
            <a:cxnSpLocks noChangeShapeType="1"/>
          </p:cNvCxnSpPr>
          <p:nvPr/>
        </p:nvCxnSpPr>
        <p:spPr bwMode="auto">
          <a:xfrm flipV="1">
            <a:off x="7062198" y="5092335"/>
            <a:ext cx="1321912" cy="3635"/>
          </a:xfrm>
          <a:prstGeom prst="straightConnector1">
            <a:avLst/>
          </a:prstGeom>
          <a:noFill/>
          <a:ln w="31750">
            <a:solidFill>
              <a:srgbClr val="0070C0"/>
            </a:solidFill>
            <a:round/>
            <a:headEnd/>
            <a:tailEnd type="triangle" w="med" len="med"/>
          </a:ln>
          <a:extLst>
            <a:ext uri="{909E8E84-426E-40DD-AFC4-6F175D3DCCD1}">
              <a14:hiddenFill xmlns:a14="http://schemas.microsoft.com/office/drawing/2010/main">
                <a:noFill/>
              </a14:hiddenFill>
            </a:ext>
          </a:extLst>
        </p:spPr>
      </p:cxnSp>
      <p:sp>
        <p:nvSpPr>
          <p:cNvPr id="3" name="正方形/長方形 2"/>
          <p:cNvSpPr/>
          <p:nvPr/>
        </p:nvSpPr>
        <p:spPr>
          <a:xfrm>
            <a:off x="299822" y="5814930"/>
            <a:ext cx="8544356" cy="276999"/>
          </a:xfrm>
          <a:prstGeom prst="rect">
            <a:avLst/>
          </a:prstGeom>
        </p:spPr>
        <p:txBody>
          <a:bodyPr wrap="square">
            <a:spAutoFit/>
          </a:bodyPr>
          <a:lstStyle/>
          <a:p>
            <a:r>
              <a:rPr lang="ja-JP" altLang="en-US" sz="1200" dirty="0">
                <a:solidFill>
                  <a:srgbClr val="0070C0"/>
                </a:solidFill>
                <a:latin typeface="ＭＳ ゴシック" panose="020B0609070205080204" pitchFamily="49" charset="-128"/>
                <a:ea typeface="ＭＳ ゴシック" panose="020B0609070205080204" pitchFamily="49" charset="-128"/>
              </a:rPr>
              <a:t>注：実施内容の行は適宜増減してください。担当者は 申請書の</a:t>
            </a:r>
            <a:r>
              <a:rPr lang="en-US" altLang="ja-JP" sz="1200" dirty="0">
                <a:solidFill>
                  <a:srgbClr val="0070C0"/>
                </a:solidFill>
                <a:latin typeface="ＭＳ ゴシック" panose="020B0609070205080204" pitchFamily="49" charset="-128"/>
                <a:ea typeface="ＭＳ ゴシック" panose="020B0609070205080204" pitchFamily="49" charset="-128"/>
              </a:rPr>
              <a:t>4.</a:t>
            </a:r>
            <a:r>
              <a:rPr lang="ja-JP" altLang="en-US" sz="1200" dirty="0">
                <a:solidFill>
                  <a:srgbClr val="0070C0"/>
                </a:solidFill>
                <a:latin typeface="ＭＳ ゴシック" panose="020B0609070205080204" pitchFamily="49" charset="-128"/>
                <a:ea typeface="ＭＳ ゴシック" panose="020B0609070205080204" pitchFamily="49" charset="-128"/>
              </a:rPr>
              <a:t>参加者リストと一致させてください。</a:t>
            </a:r>
          </a:p>
        </p:txBody>
      </p:sp>
      <p:sp>
        <p:nvSpPr>
          <p:cNvPr id="13" name="スライド番号プレースホルダー 1"/>
          <p:cNvSpPr>
            <a:spLocks noGrp="1"/>
          </p:cNvSpPr>
          <p:nvPr>
            <p:ph type="sldNum" sz="quarter" idx="12"/>
          </p:nvPr>
        </p:nvSpPr>
        <p:spPr>
          <a:xfrm>
            <a:off x="8658000" y="6552000"/>
            <a:ext cx="432000" cy="252000"/>
          </a:xfrm>
        </p:spPr>
        <p:txBody>
          <a:bodyPr anchor="ctr" anchorCtr="0"/>
          <a:lstStyle/>
          <a:p>
            <a:fld id="{B9DC18E0-7DD2-41A3-BBB4-1DAB40BF7BA0}" type="slidenum">
              <a:rPr kumimoji="1" lang="ja-JP" altLang="en-US" smtClean="0">
                <a:latin typeface="ＭＳ ゴシック" panose="020B0609070205080204" pitchFamily="49" charset="-128"/>
                <a:ea typeface="ＭＳ ゴシック" panose="020B0609070205080204" pitchFamily="49" charset="-128"/>
              </a:rPr>
              <a:t>5</a:t>
            </a:fld>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651836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6015383" y="3150464"/>
            <a:ext cx="1425885" cy="115349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0" dirty="0">
                <a:solidFill>
                  <a:srgbClr val="0070C0"/>
                </a:solidFill>
                <a:latin typeface="ＭＳ ゴシック" panose="020B0609070205080204" pitchFamily="49" charset="-128"/>
                <a:ea typeface="ＭＳ ゴシック" panose="020B0609070205080204" pitchFamily="49" charset="-128"/>
              </a:rPr>
              <a:t>㈱●●</a:t>
            </a:r>
          </a:p>
        </p:txBody>
      </p:sp>
      <p:sp>
        <p:nvSpPr>
          <p:cNvPr id="8" name="角丸四角形 7"/>
          <p:cNvSpPr/>
          <p:nvPr/>
        </p:nvSpPr>
        <p:spPr>
          <a:xfrm>
            <a:off x="3817165" y="3150464"/>
            <a:ext cx="1425885" cy="115349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0" dirty="0">
                <a:solidFill>
                  <a:srgbClr val="0070C0"/>
                </a:solidFill>
                <a:latin typeface="ＭＳ ゴシック" panose="020B0609070205080204" pitchFamily="49" charset="-128"/>
                <a:ea typeface="ＭＳ ゴシック" panose="020B0609070205080204" pitchFamily="49" charset="-128"/>
              </a:rPr>
              <a:t>●●大学</a:t>
            </a:r>
            <a:endParaRPr lang="en-US" altLang="ja-JP" sz="1350" dirty="0">
              <a:solidFill>
                <a:srgbClr val="0070C0"/>
              </a:solidFill>
              <a:latin typeface="ＭＳ ゴシック" panose="020B0609070205080204" pitchFamily="49" charset="-128"/>
              <a:ea typeface="ＭＳ ゴシック" panose="020B0609070205080204" pitchFamily="49" charset="-128"/>
            </a:endParaRPr>
          </a:p>
        </p:txBody>
      </p:sp>
      <p:sp>
        <p:nvSpPr>
          <p:cNvPr id="9" name="角丸四角形 8"/>
          <p:cNvSpPr/>
          <p:nvPr/>
        </p:nvSpPr>
        <p:spPr>
          <a:xfrm>
            <a:off x="1747714" y="3150464"/>
            <a:ext cx="1425885" cy="115349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0" dirty="0">
                <a:solidFill>
                  <a:srgbClr val="0070C0"/>
                </a:solidFill>
                <a:latin typeface="ＭＳ ゴシック" panose="020B0609070205080204" pitchFamily="49" charset="-128"/>
                <a:ea typeface="ＭＳ ゴシック" panose="020B0609070205080204" pitchFamily="49" charset="-128"/>
              </a:rPr>
              <a:t>京大病院</a:t>
            </a:r>
            <a:endParaRPr lang="en-US" altLang="ja-JP" sz="1350" dirty="0">
              <a:solidFill>
                <a:srgbClr val="0070C0"/>
              </a:solidFill>
              <a:latin typeface="ＭＳ ゴシック" panose="020B0609070205080204" pitchFamily="49" charset="-128"/>
              <a:ea typeface="ＭＳ ゴシック" panose="020B0609070205080204" pitchFamily="49" charset="-128"/>
            </a:endParaRPr>
          </a:p>
          <a:p>
            <a:pPr algn="ctr"/>
            <a:r>
              <a:rPr lang="en-US" altLang="ja-JP" sz="1350" dirty="0" err="1">
                <a:solidFill>
                  <a:srgbClr val="0070C0"/>
                </a:solidFill>
                <a:latin typeface="ＭＳ ゴシック" panose="020B0609070205080204" pitchFamily="49" charset="-128"/>
                <a:ea typeface="ＭＳ ゴシック" panose="020B0609070205080204" pitchFamily="49" charset="-128"/>
              </a:rPr>
              <a:t>iACT</a:t>
            </a:r>
            <a:endParaRPr lang="ja-JP" altLang="en-US" sz="1350" dirty="0">
              <a:solidFill>
                <a:srgbClr val="0070C0"/>
              </a:solidFill>
              <a:latin typeface="ＭＳ ゴシック" panose="020B0609070205080204" pitchFamily="49" charset="-128"/>
              <a:ea typeface="ＭＳ ゴシック" panose="020B0609070205080204" pitchFamily="49" charset="-128"/>
            </a:endParaRPr>
          </a:p>
        </p:txBody>
      </p:sp>
      <p:cxnSp>
        <p:nvCxnSpPr>
          <p:cNvPr id="10" name="直線矢印コネクタ 9"/>
          <p:cNvCxnSpPr/>
          <p:nvPr/>
        </p:nvCxnSpPr>
        <p:spPr>
          <a:xfrm flipV="1">
            <a:off x="5313568" y="3410573"/>
            <a:ext cx="604680" cy="69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3775485" y="4090948"/>
            <a:ext cx="1569660" cy="2308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研究開発代表者：●●●●</a:t>
            </a:r>
            <a:endParaRPr lang="en-US" altLang="ja-JP" sz="900" dirty="0">
              <a:solidFill>
                <a:srgbClr val="0070C0"/>
              </a:solidFill>
              <a:latin typeface="ＭＳ ゴシック" panose="020B0609070205080204" pitchFamily="49" charset="-128"/>
              <a:ea typeface="ＭＳ ゴシック" panose="020B0609070205080204" pitchFamily="49" charset="-128"/>
            </a:endParaRPr>
          </a:p>
        </p:txBody>
      </p:sp>
      <p:cxnSp>
        <p:nvCxnSpPr>
          <p:cNvPr id="12" name="直線矢印コネクタ 11"/>
          <p:cNvCxnSpPr/>
          <p:nvPr/>
        </p:nvCxnSpPr>
        <p:spPr>
          <a:xfrm flipH="1" flipV="1">
            <a:off x="5313568" y="4091350"/>
            <a:ext cx="604680" cy="69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5266544" y="3144023"/>
            <a:ext cx="646331" cy="2308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試作依頼</a:t>
            </a:r>
          </a:p>
        </p:txBody>
      </p:sp>
      <p:sp>
        <p:nvSpPr>
          <p:cNvPr id="14" name="テキスト ボックス 13"/>
          <p:cNvSpPr txBox="1"/>
          <p:nvPr/>
        </p:nvSpPr>
        <p:spPr>
          <a:xfrm>
            <a:off x="5360571" y="4197405"/>
            <a:ext cx="530915" cy="2308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試作品</a:t>
            </a:r>
          </a:p>
        </p:txBody>
      </p:sp>
      <p:sp>
        <p:nvSpPr>
          <p:cNvPr id="15" name="テキスト ボックス 14"/>
          <p:cNvSpPr txBox="1"/>
          <p:nvPr/>
        </p:nvSpPr>
        <p:spPr>
          <a:xfrm>
            <a:off x="5280554" y="3513227"/>
            <a:ext cx="646331" cy="3693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共同研究</a:t>
            </a:r>
            <a:endParaRPr lang="en-US" altLang="ja-JP" sz="900" dirty="0">
              <a:solidFill>
                <a:srgbClr val="0070C0"/>
              </a:solidFill>
              <a:latin typeface="ＭＳ ゴシック" panose="020B0609070205080204" pitchFamily="49" charset="-128"/>
              <a:ea typeface="ＭＳ ゴシック" panose="020B0609070205080204" pitchFamily="49" charset="-128"/>
            </a:endParaRPr>
          </a:p>
          <a:p>
            <a:r>
              <a:rPr lang="ja-JP" altLang="en-US" sz="900" dirty="0">
                <a:solidFill>
                  <a:srgbClr val="0070C0"/>
                </a:solidFill>
                <a:latin typeface="ＭＳ ゴシック" panose="020B0609070205080204" pitchFamily="49" charset="-128"/>
                <a:ea typeface="ＭＳ ゴシック" panose="020B0609070205080204" pitchFamily="49" charset="-128"/>
              </a:rPr>
              <a:t>契約</a:t>
            </a:r>
          </a:p>
        </p:txBody>
      </p:sp>
      <p:sp>
        <p:nvSpPr>
          <p:cNvPr id="16" name="正方形/長方形 15"/>
          <p:cNvSpPr/>
          <p:nvPr/>
        </p:nvSpPr>
        <p:spPr>
          <a:xfrm>
            <a:off x="4033264" y="4605731"/>
            <a:ext cx="1083680" cy="5493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900" dirty="0">
                <a:solidFill>
                  <a:srgbClr val="0070C0"/>
                </a:solidFill>
                <a:latin typeface="ＭＳ ゴシック" panose="020B0609070205080204" pitchFamily="49" charset="-128"/>
                <a:ea typeface="ＭＳ ゴシック" panose="020B0609070205080204" pitchFamily="49" charset="-128"/>
              </a:rPr>
              <a:t>・機器デザイン</a:t>
            </a:r>
            <a:endParaRPr lang="en-US" altLang="ja-JP" sz="900" dirty="0">
              <a:solidFill>
                <a:srgbClr val="0070C0"/>
              </a:solidFill>
              <a:latin typeface="ＭＳ ゴシック" panose="020B0609070205080204" pitchFamily="49" charset="-128"/>
              <a:ea typeface="ＭＳ ゴシック" panose="020B0609070205080204" pitchFamily="49" charset="-128"/>
            </a:endParaRPr>
          </a:p>
          <a:p>
            <a:r>
              <a:rPr lang="ja-JP" altLang="en-US" sz="900" dirty="0">
                <a:solidFill>
                  <a:srgbClr val="0070C0"/>
                </a:solidFill>
                <a:latin typeface="ＭＳ ゴシック" panose="020B0609070205080204" pitchFamily="49" charset="-128"/>
                <a:ea typeface="ＭＳ ゴシック" panose="020B0609070205080204" pitchFamily="49" charset="-128"/>
              </a:rPr>
              <a:t>・試作品評価</a:t>
            </a:r>
            <a:endParaRPr lang="en-US" altLang="ja-JP" sz="900" dirty="0">
              <a:solidFill>
                <a:srgbClr val="0070C0"/>
              </a:solidFill>
              <a:latin typeface="ＭＳ ゴシック" panose="020B0609070205080204" pitchFamily="49" charset="-128"/>
              <a:ea typeface="ＭＳ ゴシック" panose="020B0609070205080204" pitchFamily="49" charset="-128"/>
            </a:endParaRPr>
          </a:p>
        </p:txBody>
      </p:sp>
      <p:cxnSp>
        <p:nvCxnSpPr>
          <p:cNvPr id="17" name="直線矢印コネクタ 16"/>
          <p:cNvCxnSpPr/>
          <p:nvPr/>
        </p:nvCxnSpPr>
        <p:spPr>
          <a:xfrm flipV="1">
            <a:off x="3188991" y="3766685"/>
            <a:ext cx="604680" cy="69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1918817" y="4605731"/>
            <a:ext cx="1083680" cy="92665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900" dirty="0">
                <a:solidFill>
                  <a:srgbClr val="0070C0"/>
                </a:solidFill>
                <a:latin typeface="ＭＳ ゴシック" panose="020B0609070205080204" pitchFamily="49" charset="-128"/>
                <a:ea typeface="ＭＳ ゴシック" panose="020B0609070205080204" pitchFamily="49" charset="-128"/>
              </a:rPr>
              <a:t>・製造販売企業マッチング支援</a:t>
            </a:r>
            <a:endParaRPr lang="en-US" altLang="ja-JP" sz="900" dirty="0">
              <a:solidFill>
                <a:srgbClr val="0070C0"/>
              </a:solidFill>
              <a:latin typeface="ＭＳ ゴシック" panose="020B0609070205080204" pitchFamily="49" charset="-128"/>
              <a:ea typeface="ＭＳ ゴシック" panose="020B0609070205080204" pitchFamily="49" charset="-128"/>
            </a:endParaRPr>
          </a:p>
        </p:txBody>
      </p:sp>
      <p:sp>
        <p:nvSpPr>
          <p:cNvPr id="19" name="テキスト ボックス 18"/>
          <p:cNvSpPr txBox="1"/>
          <p:nvPr/>
        </p:nvSpPr>
        <p:spPr>
          <a:xfrm>
            <a:off x="3269423" y="3358464"/>
            <a:ext cx="415498" cy="2308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支援</a:t>
            </a:r>
          </a:p>
        </p:txBody>
      </p:sp>
      <p:sp>
        <p:nvSpPr>
          <p:cNvPr id="20" name="正方形/長方形 19"/>
          <p:cNvSpPr/>
          <p:nvPr/>
        </p:nvSpPr>
        <p:spPr>
          <a:xfrm>
            <a:off x="6209703" y="4605731"/>
            <a:ext cx="1083680" cy="5493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900" dirty="0">
                <a:solidFill>
                  <a:srgbClr val="0070C0"/>
                </a:solidFill>
                <a:latin typeface="ＭＳ ゴシック" panose="020B0609070205080204" pitchFamily="49" charset="-128"/>
                <a:ea typeface="ＭＳ ゴシック" panose="020B0609070205080204" pitchFamily="49" charset="-128"/>
              </a:rPr>
              <a:t>・試作</a:t>
            </a:r>
            <a:endParaRPr lang="en-US" altLang="ja-JP" sz="900" dirty="0">
              <a:solidFill>
                <a:srgbClr val="0070C0"/>
              </a:solidFill>
              <a:latin typeface="ＭＳ ゴシック" panose="020B0609070205080204" pitchFamily="49" charset="-128"/>
              <a:ea typeface="ＭＳ ゴシック" panose="020B0609070205080204" pitchFamily="49" charset="-128"/>
            </a:endParaRPr>
          </a:p>
        </p:txBody>
      </p:sp>
      <p:sp>
        <p:nvSpPr>
          <p:cNvPr id="21" name="テキスト ボックス 20"/>
          <p:cNvSpPr txBox="1"/>
          <p:nvPr/>
        </p:nvSpPr>
        <p:spPr>
          <a:xfrm>
            <a:off x="1674196" y="2699006"/>
            <a:ext cx="704039" cy="300082"/>
          </a:xfrm>
          <a:prstGeom prst="rect">
            <a:avLst/>
          </a:prstGeom>
          <a:noFill/>
        </p:spPr>
        <p:txBody>
          <a:bodyPr wrap="none" rtlCol="0">
            <a:spAutoFit/>
          </a:bodyPr>
          <a:lstStyle/>
          <a:p>
            <a:r>
              <a:rPr lang="ja-JP" altLang="en-US" sz="1350" dirty="0">
                <a:solidFill>
                  <a:srgbClr val="0070C0"/>
                </a:solidFill>
                <a:latin typeface="ＭＳ ゴシック" panose="020B0609070205080204" pitchFamily="49" charset="-128"/>
                <a:ea typeface="ＭＳ ゴシック" panose="020B0609070205080204" pitchFamily="49" charset="-128"/>
              </a:rPr>
              <a:t>記載例</a:t>
            </a:r>
          </a:p>
        </p:txBody>
      </p:sp>
      <p:sp>
        <p:nvSpPr>
          <p:cNvPr id="23" name="正方形/長方形 22"/>
          <p:cNvSpPr/>
          <p:nvPr/>
        </p:nvSpPr>
        <p:spPr>
          <a:xfrm>
            <a:off x="180000" y="180000"/>
            <a:ext cx="3528000" cy="504000"/>
          </a:xfrm>
          <a:prstGeom prst="rect">
            <a:avLst/>
          </a:prstGeom>
        </p:spPr>
        <p:style>
          <a:lnRef idx="1">
            <a:schemeClr val="accent6"/>
          </a:lnRef>
          <a:fillRef idx="2">
            <a:schemeClr val="accent6"/>
          </a:fillRef>
          <a:effectRef idx="1">
            <a:schemeClr val="accent6"/>
          </a:effectRef>
          <a:fontRef idx="minor">
            <a:schemeClr val="dk1"/>
          </a:fontRef>
        </p:style>
        <p:txBody>
          <a:bodyPr wrap="square" tIns="108000" bIns="36000" anchor="ctr">
            <a:noAutofit/>
          </a:bodyPr>
          <a:lstStyle/>
          <a:p>
            <a:r>
              <a:rPr lang="ja-JP" altLang="en-US" sz="2700" dirty="0">
                <a:latin typeface="ＭＳ ゴシック" panose="020B0609070205080204" pitchFamily="49" charset="-128"/>
                <a:ea typeface="ＭＳ ゴシック" panose="020B0609070205080204" pitchFamily="49" charset="-128"/>
              </a:rPr>
              <a:t>４．研究実施体制図</a:t>
            </a:r>
            <a:endParaRPr lang="en-US" altLang="ja-JP" sz="2700" dirty="0">
              <a:latin typeface="ＭＳ ゴシック" panose="020B0609070205080204" pitchFamily="49" charset="-128"/>
              <a:ea typeface="ＭＳ ゴシック" panose="020B0609070205080204" pitchFamily="49" charset="-128"/>
            </a:endParaRPr>
          </a:p>
        </p:txBody>
      </p:sp>
      <p:sp>
        <p:nvSpPr>
          <p:cNvPr id="24" name="テキスト ボックス 23"/>
          <p:cNvSpPr txBox="1"/>
          <p:nvPr/>
        </p:nvSpPr>
        <p:spPr>
          <a:xfrm>
            <a:off x="360000" y="828000"/>
            <a:ext cx="8622271" cy="307777"/>
          </a:xfrm>
          <a:prstGeom prst="rect">
            <a:avLst/>
          </a:prstGeom>
          <a:noFill/>
        </p:spPr>
        <p:txBody>
          <a:bodyPr wrap="square" rtlCol="0">
            <a:spAutoFit/>
          </a:bodyPr>
          <a:lstStyle/>
          <a:p>
            <a:pPr marL="285750" indent="-285750">
              <a:buFont typeface="Wingdings" panose="05000000000000000000" pitchFamily="2" charset="2"/>
              <a:buChar char="l"/>
            </a:pPr>
            <a:r>
              <a:rPr lang="ja-JP" altLang="en-US" sz="1400" dirty="0">
                <a:solidFill>
                  <a:srgbClr val="0070C0"/>
                </a:solidFill>
                <a:latin typeface="ＭＳ ゴシック" panose="020B0609070205080204" pitchFamily="49" charset="-128"/>
                <a:ea typeface="ＭＳ ゴシック" panose="020B0609070205080204" pitchFamily="49" charset="-128"/>
              </a:rPr>
              <a:t>企業連携を含め、研究実施体制図を記載ください。</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p:txBody>
      </p:sp>
      <p:sp>
        <p:nvSpPr>
          <p:cNvPr id="25" name="正方形/長方形 24"/>
          <p:cNvSpPr/>
          <p:nvPr/>
        </p:nvSpPr>
        <p:spPr>
          <a:xfrm>
            <a:off x="926758" y="5735121"/>
            <a:ext cx="7488753" cy="954107"/>
          </a:xfrm>
          <a:prstGeom prst="rect">
            <a:avLst/>
          </a:prstGeom>
        </p:spPr>
        <p:txBody>
          <a:bodyPr wrap="square">
            <a:spAutoFit/>
          </a:bodyPr>
          <a:lstStyle/>
          <a:p>
            <a:r>
              <a:rPr lang="ja-JP" altLang="en-US" sz="1400" dirty="0">
                <a:solidFill>
                  <a:srgbClr val="0070C0"/>
                </a:solidFill>
                <a:latin typeface="ＭＳ ゴシック" panose="020B0609070205080204" pitchFamily="49" charset="-128"/>
                <a:ea typeface="ＭＳ ゴシック" panose="020B0609070205080204" pitchFamily="49" charset="-128"/>
              </a:rPr>
              <a:t>申請書に掲載の研究者（研究機関）との関係を記載ください。</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a:p>
            <a:r>
              <a:rPr lang="ja-JP" altLang="en-US" sz="1400" dirty="0">
                <a:solidFill>
                  <a:srgbClr val="0070C0"/>
                </a:solidFill>
                <a:latin typeface="ＭＳ ゴシック" panose="020B0609070205080204" pitchFamily="49" charset="-128"/>
                <a:ea typeface="ＭＳ ゴシック" panose="020B0609070205080204" pitchFamily="49" charset="-128"/>
              </a:rPr>
              <a:t>研究開発代表者は、所属大学等の常勤教職員としてください（大学院生、企業は研究協力者として記入してください）。なお、研究協力者へ研究費を配分することはできません。</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a:p>
            <a:endParaRPr lang="en-US" altLang="ja-JP" sz="1400" dirty="0">
              <a:solidFill>
                <a:srgbClr val="0070C0"/>
              </a:solidFill>
              <a:latin typeface="ＭＳ ゴシック" panose="020B0609070205080204" pitchFamily="49" charset="-128"/>
              <a:ea typeface="ＭＳ ゴシック" panose="020B0609070205080204" pitchFamily="49" charset="-128"/>
            </a:endParaRPr>
          </a:p>
        </p:txBody>
      </p:sp>
      <p:sp>
        <p:nvSpPr>
          <p:cNvPr id="28" name="スライド番号プレースホルダー 1"/>
          <p:cNvSpPr>
            <a:spLocks noGrp="1"/>
          </p:cNvSpPr>
          <p:nvPr>
            <p:ph type="sldNum" sz="quarter" idx="12"/>
          </p:nvPr>
        </p:nvSpPr>
        <p:spPr>
          <a:xfrm>
            <a:off x="8658000" y="6552000"/>
            <a:ext cx="432000" cy="252000"/>
          </a:xfrm>
        </p:spPr>
        <p:txBody>
          <a:bodyPr anchor="ctr" anchorCtr="0"/>
          <a:lstStyle/>
          <a:p>
            <a:fld id="{B9DC18E0-7DD2-41A3-BBB4-1DAB40BF7BA0}" type="slidenum">
              <a:rPr kumimoji="1" lang="ja-JP" altLang="en-US" smtClean="0">
                <a:latin typeface="ＭＳ ゴシック" panose="020B0609070205080204" pitchFamily="49" charset="-128"/>
                <a:ea typeface="ＭＳ ゴシック" panose="020B0609070205080204" pitchFamily="49" charset="-128"/>
              </a:rPr>
              <a:t>6</a:t>
            </a:fld>
            <a:endParaRPr kumimoji="1" lang="ja-JP" altLang="en-US" dirty="0">
              <a:latin typeface="ＭＳ ゴシック" panose="020B0609070205080204" pitchFamily="49" charset="-128"/>
              <a:ea typeface="ＭＳ ゴシック" panose="020B0609070205080204" pitchFamily="49" charset="-128"/>
            </a:endParaRPr>
          </a:p>
        </p:txBody>
      </p:sp>
      <p:sp>
        <p:nvSpPr>
          <p:cNvPr id="22" name="角丸四角形 21"/>
          <p:cNvSpPr/>
          <p:nvPr/>
        </p:nvSpPr>
        <p:spPr>
          <a:xfrm>
            <a:off x="3793603" y="1307442"/>
            <a:ext cx="1425885" cy="115349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0" dirty="0">
                <a:solidFill>
                  <a:srgbClr val="0070C0"/>
                </a:solidFill>
                <a:latin typeface="ＭＳ ゴシック" panose="020B0609070205080204" pitchFamily="49" charset="-128"/>
                <a:ea typeface="ＭＳ ゴシック" panose="020B0609070205080204" pitchFamily="49" charset="-128"/>
              </a:rPr>
              <a:t>●●大学</a:t>
            </a:r>
            <a:endParaRPr lang="en-US" altLang="ja-JP" sz="1350" dirty="0">
              <a:solidFill>
                <a:srgbClr val="0070C0"/>
              </a:solidFill>
              <a:latin typeface="ＭＳ ゴシック" panose="020B0609070205080204" pitchFamily="49" charset="-128"/>
              <a:ea typeface="ＭＳ ゴシック" panose="020B0609070205080204" pitchFamily="49" charset="-128"/>
            </a:endParaRPr>
          </a:p>
        </p:txBody>
      </p:sp>
      <p:sp>
        <p:nvSpPr>
          <p:cNvPr id="27" name="テキスト ボックス 26"/>
          <p:cNvSpPr txBox="1"/>
          <p:nvPr/>
        </p:nvSpPr>
        <p:spPr>
          <a:xfrm>
            <a:off x="3726392" y="2181298"/>
            <a:ext cx="1569660" cy="2308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研究開発分担者：●●●●</a:t>
            </a:r>
          </a:p>
        </p:txBody>
      </p:sp>
      <p:cxnSp>
        <p:nvCxnSpPr>
          <p:cNvPr id="29" name="直線矢印コネクタ 28"/>
          <p:cNvCxnSpPr/>
          <p:nvPr/>
        </p:nvCxnSpPr>
        <p:spPr>
          <a:xfrm flipV="1">
            <a:off x="4227476" y="2639048"/>
            <a:ext cx="692" cy="37928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4893000" y="2654256"/>
            <a:ext cx="692" cy="37928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4251939" y="2679521"/>
            <a:ext cx="646331" cy="3693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共同研究</a:t>
            </a:r>
            <a:endParaRPr lang="en-US" altLang="ja-JP" sz="900" dirty="0">
              <a:solidFill>
                <a:srgbClr val="0070C0"/>
              </a:solidFill>
              <a:latin typeface="ＭＳ ゴシック" panose="020B0609070205080204" pitchFamily="49" charset="-128"/>
              <a:ea typeface="ＭＳ ゴシック" panose="020B0609070205080204" pitchFamily="49" charset="-128"/>
            </a:endParaRPr>
          </a:p>
          <a:p>
            <a:r>
              <a:rPr lang="ja-JP" altLang="en-US" sz="900" dirty="0">
                <a:solidFill>
                  <a:srgbClr val="0070C0"/>
                </a:solidFill>
                <a:latin typeface="ＭＳ ゴシック" panose="020B0609070205080204" pitchFamily="49" charset="-128"/>
                <a:ea typeface="ＭＳ ゴシック" panose="020B0609070205080204" pitchFamily="49" charset="-128"/>
              </a:rPr>
              <a:t>契約</a:t>
            </a:r>
          </a:p>
        </p:txBody>
      </p:sp>
      <p:sp>
        <p:nvSpPr>
          <p:cNvPr id="32" name="テキスト ボックス 31"/>
          <p:cNvSpPr txBox="1"/>
          <p:nvPr/>
        </p:nvSpPr>
        <p:spPr>
          <a:xfrm>
            <a:off x="3272312" y="2755804"/>
            <a:ext cx="877163" cy="2308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臨床評価依頼</a:t>
            </a:r>
          </a:p>
        </p:txBody>
      </p:sp>
      <p:sp>
        <p:nvSpPr>
          <p:cNvPr id="33" name="テキスト ボックス 32"/>
          <p:cNvSpPr txBox="1"/>
          <p:nvPr/>
        </p:nvSpPr>
        <p:spPr>
          <a:xfrm>
            <a:off x="4981614" y="2690929"/>
            <a:ext cx="877163" cy="3693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臨床評価結果</a:t>
            </a:r>
            <a:endParaRPr lang="en-US" altLang="ja-JP" sz="900" dirty="0">
              <a:solidFill>
                <a:srgbClr val="0070C0"/>
              </a:solidFill>
              <a:latin typeface="ＭＳ ゴシック" panose="020B0609070205080204" pitchFamily="49" charset="-128"/>
              <a:ea typeface="ＭＳ ゴシック" panose="020B0609070205080204" pitchFamily="49" charset="-128"/>
            </a:endParaRPr>
          </a:p>
          <a:p>
            <a:r>
              <a:rPr lang="ja-JP" altLang="en-US" sz="900" dirty="0">
                <a:solidFill>
                  <a:srgbClr val="0070C0"/>
                </a:solidFill>
                <a:latin typeface="ＭＳ ゴシック" panose="020B0609070205080204" pitchFamily="49" charset="-128"/>
                <a:ea typeface="ＭＳ ゴシック" panose="020B0609070205080204" pitchFamily="49" charset="-128"/>
              </a:rPr>
              <a:t>要求仕様提示</a:t>
            </a:r>
            <a:endParaRPr lang="en-US" altLang="ja-JP" sz="900" dirty="0">
              <a:solidFill>
                <a:srgbClr val="0070C0"/>
              </a:solidFill>
              <a:latin typeface="ＭＳ ゴシック" panose="020B0609070205080204" pitchFamily="49" charset="-128"/>
              <a:ea typeface="ＭＳ ゴシック" panose="020B0609070205080204" pitchFamily="49" charset="-128"/>
            </a:endParaRPr>
          </a:p>
        </p:txBody>
      </p:sp>
      <p:sp>
        <p:nvSpPr>
          <p:cNvPr id="34" name="正方形/長方形 33"/>
          <p:cNvSpPr/>
          <p:nvPr/>
        </p:nvSpPr>
        <p:spPr>
          <a:xfrm>
            <a:off x="5473543" y="1503118"/>
            <a:ext cx="1083680" cy="5493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900" dirty="0">
                <a:solidFill>
                  <a:srgbClr val="0070C0"/>
                </a:solidFill>
                <a:latin typeface="ＭＳ ゴシック" panose="020B0609070205080204" pitchFamily="49" charset="-128"/>
                <a:ea typeface="ＭＳ ゴシック" panose="020B0609070205080204" pitchFamily="49" charset="-128"/>
              </a:rPr>
              <a:t>・要求仕様提示</a:t>
            </a:r>
            <a:endParaRPr lang="en-US" altLang="ja-JP" sz="900" dirty="0">
              <a:solidFill>
                <a:srgbClr val="0070C0"/>
              </a:solidFill>
              <a:latin typeface="ＭＳ ゴシック" panose="020B0609070205080204" pitchFamily="49" charset="-128"/>
              <a:ea typeface="ＭＳ ゴシック" panose="020B0609070205080204" pitchFamily="49" charset="-128"/>
            </a:endParaRPr>
          </a:p>
          <a:p>
            <a:r>
              <a:rPr lang="ja-JP" altLang="en-US" sz="900" dirty="0">
                <a:solidFill>
                  <a:srgbClr val="0070C0"/>
                </a:solidFill>
                <a:latin typeface="ＭＳ ゴシック" panose="020B0609070205080204" pitchFamily="49" charset="-128"/>
                <a:ea typeface="ＭＳ ゴシック" panose="020B0609070205080204" pitchFamily="49" charset="-128"/>
              </a:rPr>
              <a:t>・試作品評価</a:t>
            </a:r>
            <a:endParaRPr lang="en-US" altLang="ja-JP" sz="900" dirty="0">
              <a:solidFill>
                <a:srgbClr val="0070C0"/>
              </a:solidFill>
              <a:latin typeface="ＭＳ ゴシック" panose="020B0609070205080204" pitchFamily="49" charset="-128"/>
              <a:ea typeface="ＭＳ ゴシック" panose="020B0609070205080204" pitchFamily="49" charset="-128"/>
            </a:endParaRPr>
          </a:p>
        </p:txBody>
      </p:sp>
      <p:cxnSp>
        <p:nvCxnSpPr>
          <p:cNvPr id="35" name="直線矢印コネクタ 34"/>
          <p:cNvCxnSpPr/>
          <p:nvPr/>
        </p:nvCxnSpPr>
        <p:spPr>
          <a:xfrm flipV="1">
            <a:off x="2700157" y="1987848"/>
            <a:ext cx="984764" cy="106169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2700157" y="2303967"/>
            <a:ext cx="415498" cy="2308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支援</a:t>
            </a:r>
          </a:p>
        </p:txBody>
      </p:sp>
    </p:spTree>
    <p:extLst>
      <p:ext uri="{BB962C8B-B14F-4D97-AF65-F5344CB8AC3E}">
        <p14:creationId xmlns:p14="http://schemas.microsoft.com/office/powerpoint/2010/main" val="20919039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774</Words>
  <PresentationFormat>画面に合わせる (4:3)</PresentationFormat>
  <Paragraphs>191</Paragraphs>
  <Slides>6</Slides>
  <Notes>0</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6</vt:i4>
      </vt:variant>
    </vt:vector>
  </HeadingPairs>
  <TitlesOfParts>
    <vt:vector size="21" baseType="lpstr">
      <vt:lpstr>HGS創英角ｺﾞｼｯｸUB</vt:lpstr>
      <vt:lpstr>ＭＳ Ｐゴシック</vt:lpstr>
      <vt:lpstr>ＭＳ ゴシック</vt:lpstr>
      <vt:lpstr>ＭＳ 明朝</vt:lpstr>
      <vt:lpstr>メイリオ</vt:lpstr>
      <vt:lpstr>游ゴシック</vt:lpstr>
      <vt:lpstr>游ゴシック Light</vt:lpstr>
      <vt:lpstr>Arial</vt:lpstr>
      <vt:lpstr>Book Antiqua</vt:lpstr>
      <vt:lpstr>Calibri</vt:lpstr>
      <vt:lpstr>Calibri Light</vt:lpstr>
      <vt:lpstr>Century</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2021-08-11T09:40:17Z</dcterms:created>
  <dcterms:modified xsi:type="dcterms:W3CDTF">2025-06-16T05:10:33Z</dcterms:modified>
</cp:coreProperties>
</file>