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61" r:id="rId2"/>
    <p:sldId id="260" r:id="rId3"/>
    <p:sldId id="284" r:id="rId4"/>
    <p:sldId id="282" r:id="rId5"/>
    <p:sldId id="267" r:id="rId6"/>
    <p:sldId id="266" r:id="rId7"/>
  </p:sldIdLst>
  <p:sldSz cx="9144000" cy="6858000" type="screen4x3"/>
  <p:notesSz cx="6802438" cy="99345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中村 明生" initials="中村" lastIdx="3" clrIdx="0">
    <p:extLst>
      <p:ext uri="{19B8F6BF-5375-455C-9EA6-DF929625EA0E}">
        <p15:presenceInfo xmlns:p15="http://schemas.microsoft.com/office/powerpoint/2012/main" userId="中村 明生"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99" d="100"/>
          <a:sy n="99" d="100"/>
        </p:scale>
        <p:origin x="77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988"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2863" y="0"/>
            <a:ext cx="2947987" cy="498475"/>
          </a:xfrm>
          <a:prstGeom prst="rect">
            <a:avLst/>
          </a:prstGeom>
        </p:spPr>
        <p:txBody>
          <a:bodyPr vert="horz" lIns="91440" tIns="45720" rIns="91440" bIns="45720" rtlCol="0"/>
          <a:lstStyle>
            <a:lvl1pPr algn="r">
              <a:defRPr sz="1200"/>
            </a:lvl1pPr>
          </a:lstStyle>
          <a:p>
            <a:fld id="{363D07EC-F3F5-48ED-95B3-5975C4608A39}" type="datetimeFigureOut">
              <a:rPr kumimoji="1" lang="ja-JP" altLang="en-US" smtClean="0"/>
              <a:t>2025/6/16</a:t>
            </a:fld>
            <a:endParaRPr kumimoji="1" lang="ja-JP" altLang="en-US"/>
          </a:p>
        </p:txBody>
      </p:sp>
      <p:sp>
        <p:nvSpPr>
          <p:cNvPr id="4" name="フッター プレースホルダー 3"/>
          <p:cNvSpPr>
            <a:spLocks noGrp="1"/>
          </p:cNvSpPr>
          <p:nvPr>
            <p:ph type="ftr" sz="quarter" idx="2"/>
          </p:nvPr>
        </p:nvSpPr>
        <p:spPr>
          <a:xfrm>
            <a:off x="0" y="9436100"/>
            <a:ext cx="2947988"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2863" y="9436100"/>
            <a:ext cx="2947987" cy="498475"/>
          </a:xfrm>
          <a:prstGeom prst="rect">
            <a:avLst/>
          </a:prstGeom>
        </p:spPr>
        <p:txBody>
          <a:bodyPr vert="horz" lIns="91440" tIns="45720" rIns="91440" bIns="45720" rtlCol="0" anchor="b"/>
          <a:lstStyle>
            <a:lvl1pPr algn="r">
              <a:defRPr sz="1200"/>
            </a:lvl1pPr>
          </a:lstStyle>
          <a:p>
            <a:fld id="{07D0F8CD-9C5C-4474-855B-B1A90E4EA11E}" type="slidenum">
              <a:rPr kumimoji="1" lang="ja-JP" altLang="en-US" smtClean="0"/>
              <a:t>‹#›</a:t>
            </a:fld>
            <a:endParaRPr kumimoji="1" lang="ja-JP" altLang="en-US"/>
          </a:p>
        </p:txBody>
      </p:sp>
    </p:spTree>
    <p:extLst>
      <p:ext uri="{BB962C8B-B14F-4D97-AF65-F5344CB8AC3E}">
        <p14:creationId xmlns:p14="http://schemas.microsoft.com/office/powerpoint/2010/main" val="3009390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988"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2863" y="0"/>
            <a:ext cx="2947987" cy="498475"/>
          </a:xfrm>
          <a:prstGeom prst="rect">
            <a:avLst/>
          </a:prstGeom>
        </p:spPr>
        <p:txBody>
          <a:bodyPr vert="horz" lIns="91440" tIns="45720" rIns="91440" bIns="45720" rtlCol="0"/>
          <a:lstStyle>
            <a:lvl1pPr algn="r">
              <a:defRPr sz="1200"/>
            </a:lvl1pPr>
          </a:lstStyle>
          <a:p>
            <a:fld id="{228D4AE4-FDF3-4634-9BA1-BC9901A99518}" type="datetimeFigureOut">
              <a:rPr kumimoji="1" lang="ja-JP" altLang="en-US" smtClean="0"/>
              <a:t>2025/6/16</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0400"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1550"/>
            <a:ext cx="5441950" cy="39116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6100"/>
            <a:ext cx="2947988"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2863" y="9436100"/>
            <a:ext cx="2947987" cy="498475"/>
          </a:xfrm>
          <a:prstGeom prst="rect">
            <a:avLst/>
          </a:prstGeom>
        </p:spPr>
        <p:txBody>
          <a:bodyPr vert="horz" lIns="91440" tIns="45720" rIns="91440" bIns="45720" rtlCol="0" anchor="b"/>
          <a:lstStyle>
            <a:lvl1pPr algn="r">
              <a:defRPr sz="1200"/>
            </a:lvl1pPr>
          </a:lstStyle>
          <a:p>
            <a:fld id="{F54B92A5-4003-4104-9376-782D30D67876}" type="slidenum">
              <a:rPr kumimoji="1" lang="ja-JP" altLang="en-US" smtClean="0"/>
              <a:t>‹#›</a:t>
            </a:fld>
            <a:endParaRPr kumimoji="1" lang="ja-JP" altLang="en-US"/>
          </a:p>
        </p:txBody>
      </p:sp>
    </p:spTree>
    <p:extLst>
      <p:ext uri="{BB962C8B-B14F-4D97-AF65-F5344CB8AC3E}">
        <p14:creationId xmlns:p14="http://schemas.microsoft.com/office/powerpoint/2010/main" val="26941719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ED15D43-A338-49FF-ABD9-6A1003DD0FA7}"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39960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C100E6-CC0E-404E-9592-55D9821A77C0}"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485459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510C13-F3DA-467C-9DC9-F8FA728F65BE}"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62391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B4F1E6-CE3A-451E-99FB-EF9A782A4884}"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840611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57BD74-65B0-429C-A16B-605B7524949F}"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55219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207898-0A97-49E9-AF20-D31A96962869}" type="datetime1">
              <a:rPr kumimoji="1" lang="ja-JP" altLang="en-US" smtClean="0"/>
              <a:t>2025/6/16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54364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20F481-A2E2-485F-9C6E-21CCB69E1DDE}" type="datetime1">
              <a:rPr kumimoji="1" lang="ja-JP" altLang="en-US" smtClean="0"/>
              <a:t>2025/6/16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17314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70F2F1C-3384-4EFA-A7B4-CAA4A38C727D}" type="datetime1">
              <a:rPr kumimoji="1" lang="ja-JP" altLang="en-US" smtClean="0"/>
              <a:t>2025/6/16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286498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00864-981C-42B3-9332-558C074DA5A8}" type="datetime1">
              <a:rPr kumimoji="1" lang="ja-JP" altLang="en-US" smtClean="0"/>
              <a:t>2025/6/16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83044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7F43FF-20E1-44BD-9C90-47C2D75B84D2}" type="datetime1">
              <a:rPr kumimoji="1" lang="ja-JP" altLang="en-US" smtClean="0"/>
              <a:t>2025/6/16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403022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74EECC-DB97-46D0-98A8-A231B0170921}" type="datetime1">
              <a:rPr kumimoji="1" lang="ja-JP" altLang="en-US" smtClean="0"/>
              <a:t>2025/6/16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422987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1678D-B17D-404D-A0B6-2C221F334872}" type="datetime1">
              <a:rPr kumimoji="1" lang="ja-JP" altLang="en-US" smtClean="0"/>
              <a:t>2025/6/16</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918288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0" y="1270780"/>
            <a:ext cx="9144000" cy="2297653"/>
            <a:chOff x="-3175" y="2299840"/>
            <a:chExt cx="9147175" cy="1800000"/>
          </a:xfrm>
          <a:gradFill>
            <a:gsLst>
              <a:gs pos="0">
                <a:schemeClr val="accent6"/>
              </a:gs>
              <a:gs pos="69000">
                <a:schemeClr val="accent6">
                  <a:lumMod val="75000"/>
                </a:schemeClr>
              </a:gs>
              <a:gs pos="40000">
                <a:schemeClr val="accent6">
                  <a:lumMod val="75000"/>
                </a:schemeClr>
              </a:gs>
              <a:gs pos="100000">
                <a:schemeClr val="accent6"/>
              </a:gs>
            </a:gsLst>
            <a:lin ang="5400000" scaled="1"/>
          </a:gradFill>
        </p:grpSpPr>
        <p:sp>
          <p:nvSpPr>
            <p:cNvPr id="7" name="Rectangle 12"/>
            <p:cNvSpPr>
              <a:spLocks noChangeArrowheads="1"/>
            </p:cNvSpPr>
            <p:nvPr/>
          </p:nvSpPr>
          <p:spPr bwMode="auto">
            <a:xfrm>
              <a:off x="0" y="2299840"/>
              <a:ext cx="9144000" cy="180000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none" anchor="ctr">
              <a:prstTxWarp prst="textNoShape">
                <a:avLst/>
              </a:prstTxWarp>
            </a:bodyPr>
            <a:lstStyle/>
            <a:p>
              <a:endParaRPr lang="ja-JP" altLang="en-US" sz="1350" dirty="0">
                <a:solidFill>
                  <a:prstClr val="black"/>
                </a:solidFill>
                <a:latin typeface="メイリオ" panose="020B0604030504040204" pitchFamily="50" charset="-128"/>
                <a:ea typeface="メイリオ" panose="020B0604030504040204" pitchFamily="50" charset="-128"/>
                <a:cs typeface="HGS創英角ｺﾞｼｯｸUB" pitchFamily="50" charset="-128"/>
              </a:endParaRPr>
            </a:p>
          </p:txBody>
        </p:sp>
        <p:sp>
          <p:nvSpPr>
            <p:cNvPr id="8" name="テキスト ボックス 10"/>
            <p:cNvSpPr txBox="1">
              <a:spLocks noChangeArrowheads="1"/>
            </p:cNvSpPr>
            <p:nvPr/>
          </p:nvSpPr>
          <p:spPr bwMode="auto">
            <a:xfrm>
              <a:off x="-3175" y="2491310"/>
              <a:ext cx="9143999" cy="1417071"/>
            </a:xfrm>
            <a:prstGeom prst="rect">
              <a:avLst/>
            </a:prstGeom>
            <a:solidFill>
              <a:schemeClr val="accent2"/>
            </a:solidFill>
            <a:ln w="9525">
              <a:noFill/>
              <a:miter lim="800000"/>
              <a:headEnd/>
              <a:tailEnd/>
            </a:ln>
          </p:spPr>
          <p:txBody>
            <a:bodyPr wrap="square" lIns="27000" tIns="27000" rIns="27000" bIns="27000" anchor="ctr" anchorCtr="0">
              <a:prstTxWarp prst="textNoShape">
                <a:avLst/>
              </a:prstTxWarp>
              <a:spAutoFit/>
            </a:bodyPr>
            <a:lstStyle/>
            <a:p>
              <a:pPr algn="ctr"/>
              <a:r>
                <a:rPr lang="en-US" altLang="ja-JP" sz="2850" b="1" dirty="0">
                  <a:solidFill>
                    <a:schemeClr val="bg1"/>
                  </a:solidFill>
                  <a:latin typeface="メイリオ" panose="020B0604030504040204" pitchFamily="50" charset="-128"/>
                  <a:ea typeface="メイリオ" panose="020B0604030504040204" pitchFamily="50" charset="-128"/>
                </a:rPr>
                <a:t>2026</a:t>
              </a:r>
              <a:r>
                <a:rPr lang="ja-JP" altLang="en-US" sz="2850" b="1" dirty="0">
                  <a:solidFill>
                    <a:schemeClr val="bg1"/>
                  </a:solidFill>
                  <a:latin typeface="メイリオ" panose="020B0604030504040204" pitchFamily="50" charset="-128"/>
                  <a:ea typeface="メイリオ" panose="020B0604030504040204" pitchFamily="50" charset="-128"/>
                </a:rPr>
                <a:t>年度 </a:t>
              </a:r>
              <a:endParaRPr lang="en-US" altLang="ja-JP" sz="2850" b="1" dirty="0">
                <a:solidFill>
                  <a:schemeClr val="bg1"/>
                </a:solidFill>
                <a:latin typeface="メイリオ" panose="020B0604030504040204" pitchFamily="50" charset="-128"/>
                <a:ea typeface="メイリオ" panose="020B0604030504040204" pitchFamily="50" charset="-128"/>
              </a:endParaRPr>
            </a:p>
            <a:p>
              <a:pPr algn="ctr"/>
              <a:r>
                <a:rPr lang="ja-JP" altLang="en-US" sz="2850" b="1" dirty="0">
                  <a:solidFill>
                    <a:schemeClr val="bg1"/>
                  </a:solidFill>
                  <a:latin typeface="メイリオ" panose="020B0604030504040204" pitchFamily="50" charset="-128"/>
                  <a:ea typeface="メイリオ" panose="020B0604030504040204" pitchFamily="50" charset="-128"/>
                </a:rPr>
                <a:t>京都大学医学部附属病院 先端医療研究開発機構</a:t>
              </a:r>
            </a:p>
            <a:p>
              <a:pPr algn="ctr"/>
              <a:r>
                <a:rPr lang="ja-JP" altLang="en-US" sz="2850" b="1" dirty="0">
                  <a:solidFill>
                    <a:schemeClr val="bg1"/>
                  </a:solidFill>
                  <a:latin typeface="メイリオ" panose="020B0604030504040204" pitchFamily="50" charset="-128"/>
                  <a:ea typeface="メイリオ" panose="020B0604030504040204" pitchFamily="50" charset="-128"/>
                </a:rPr>
                <a:t>橋渡し研究プログラム・シーズ</a:t>
              </a:r>
              <a:r>
                <a:rPr lang="en-US" altLang="ja-JP" sz="2850" b="1" dirty="0" err="1">
                  <a:solidFill>
                    <a:schemeClr val="bg1"/>
                  </a:solidFill>
                  <a:latin typeface="メイリオ" panose="020B0604030504040204" pitchFamily="50" charset="-128"/>
                  <a:ea typeface="メイリオ" panose="020B0604030504040204" pitchFamily="50" charset="-128"/>
                </a:rPr>
                <a:t>preF</a:t>
              </a:r>
              <a:endParaRPr lang="en-US" altLang="ja-JP" sz="2850" b="1" dirty="0">
                <a:solidFill>
                  <a:schemeClr val="bg1"/>
                </a:solidFill>
                <a:latin typeface="メイリオ" panose="020B0604030504040204" pitchFamily="50" charset="-128"/>
                <a:ea typeface="メイリオ" panose="020B0604030504040204" pitchFamily="50" charset="-128"/>
              </a:endParaRPr>
            </a:p>
            <a:p>
              <a:pPr algn="ctr"/>
              <a:r>
                <a:rPr lang="ja-JP" altLang="en-US" sz="2850" b="1" dirty="0">
                  <a:solidFill>
                    <a:schemeClr val="bg1"/>
                  </a:solidFill>
                  <a:latin typeface="メイリオ" panose="020B0604030504040204" pitchFamily="50" charset="-128"/>
                  <a:ea typeface="メイリオ" panose="020B0604030504040204" pitchFamily="50" charset="-128"/>
                </a:rPr>
                <a:t>申請用説明スライド</a:t>
              </a:r>
            </a:p>
          </p:txBody>
        </p:sp>
      </p:gr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8493" y="433579"/>
            <a:ext cx="1296144" cy="648072"/>
          </a:xfrm>
          <a:prstGeom prst="rect">
            <a:avLst/>
          </a:prstGeom>
          <a:solidFill>
            <a:srgbClr val="00B0F0"/>
          </a:solidFill>
        </p:spPr>
      </p:pic>
      <p:sp>
        <p:nvSpPr>
          <p:cNvPr id="12" name="テキスト ボックス 11"/>
          <p:cNvSpPr txBox="1"/>
          <p:nvPr/>
        </p:nvSpPr>
        <p:spPr>
          <a:xfrm>
            <a:off x="27668" y="6367171"/>
            <a:ext cx="1958741" cy="461665"/>
          </a:xfrm>
          <a:prstGeom prst="rect">
            <a:avLst/>
          </a:prstGeom>
          <a:noFill/>
          <a:ln>
            <a:solidFill>
              <a:srgbClr val="FF0000"/>
            </a:solidFill>
          </a:ln>
        </p:spPr>
        <p:txBody>
          <a:bodyPr wrap="none" rtlCol="0">
            <a:spAutoFit/>
          </a:bodyPr>
          <a:lstStyle/>
          <a:p>
            <a:r>
              <a:rPr kumimoji="1" lang="en-US" altLang="ja-JP" sz="2400" dirty="0">
                <a:solidFill>
                  <a:srgbClr val="FF0000"/>
                </a:solidFill>
                <a:latin typeface="メイリオ" panose="020B0604030504040204" pitchFamily="50" charset="-128"/>
                <a:ea typeface="メイリオ" panose="020B0604030504040204" pitchFamily="50" charset="-128"/>
              </a:rPr>
              <a:t>Confidential</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a:xfrm>
            <a:off x="6889613" y="6305433"/>
            <a:ext cx="2057400" cy="365125"/>
          </a:xfrm>
        </p:spPr>
        <p:txBody>
          <a:bodyPr/>
          <a:lstStyle/>
          <a:p>
            <a:fld id="{B9DC18E0-7DD2-41A3-BBB4-1DAB40BF7BA0}" type="slidenum">
              <a:rPr kumimoji="1" lang="ja-JP" altLang="en-US" sz="2800" smtClean="0">
                <a:latin typeface="メイリオ" panose="020B0604030504040204" pitchFamily="50" charset="-128"/>
                <a:ea typeface="メイリオ" panose="020B0604030504040204" pitchFamily="50" charset="-128"/>
              </a:rPr>
              <a:t>1</a:t>
            </a:fld>
            <a:endParaRPr kumimoji="1" lang="ja-JP" altLang="en-US" sz="2800" dirty="0">
              <a:latin typeface="メイリオ" panose="020B0604030504040204" pitchFamily="50" charset="-128"/>
              <a:ea typeface="メイリオ" panose="020B0604030504040204" pitchFamily="50" charset="-128"/>
            </a:endParaRPr>
          </a:p>
        </p:txBody>
      </p:sp>
      <p:graphicFrame>
        <p:nvGraphicFramePr>
          <p:cNvPr id="13" name="表 12">
            <a:extLst>
              <a:ext uri="{FF2B5EF4-FFF2-40B4-BE49-F238E27FC236}">
                <a16:creationId xmlns:a16="http://schemas.microsoft.com/office/drawing/2014/main" id="{95F8CCB2-C05C-41E0-B771-3A20A842CA5F}"/>
              </a:ext>
            </a:extLst>
          </p:cNvPr>
          <p:cNvGraphicFramePr>
            <a:graphicFrameLocks noGrp="1"/>
          </p:cNvGraphicFramePr>
          <p:nvPr>
            <p:extLst>
              <p:ext uri="{D42A27DB-BD31-4B8C-83A1-F6EECF244321}">
                <p14:modId xmlns:p14="http://schemas.microsoft.com/office/powerpoint/2010/main" val="143275422"/>
              </p:ext>
            </p:extLst>
          </p:nvPr>
        </p:nvGraphicFramePr>
        <p:xfrm>
          <a:off x="708077" y="4322977"/>
          <a:ext cx="7739629" cy="1800000"/>
        </p:xfrm>
        <a:graphic>
          <a:graphicData uri="http://schemas.openxmlformats.org/drawingml/2006/table">
            <a:tbl>
              <a:tblPr>
                <a:tableStyleId>{5DA37D80-6434-44D0-A028-1B22A696006F}</a:tableStyleId>
              </a:tblPr>
              <a:tblGrid>
                <a:gridCol w="1802210">
                  <a:extLst>
                    <a:ext uri="{9D8B030D-6E8A-4147-A177-3AD203B41FA5}">
                      <a16:colId xmlns:a16="http://schemas.microsoft.com/office/drawing/2014/main" val="1767907393"/>
                    </a:ext>
                  </a:extLst>
                </a:gridCol>
                <a:gridCol w="1181819">
                  <a:extLst>
                    <a:ext uri="{9D8B030D-6E8A-4147-A177-3AD203B41FA5}">
                      <a16:colId xmlns:a16="http://schemas.microsoft.com/office/drawing/2014/main" val="2612654534"/>
                    </a:ext>
                  </a:extLst>
                </a:gridCol>
                <a:gridCol w="4755600">
                  <a:extLst>
                    <a:ext uri="{9D8B030D-6E8A-4147-A177-3AD203B41FA5}">
                      <a16:colId xmlns:a16="http://schemas.microsoft.com/office/drawing/2014/main" val="2351812622"/>
                    </a:ext>
                  </a:extLst>
                </a:gridCol>
              </a:tblGrid>
              <a:tr h="360000">
                <a:tc rowSpan="5">
                  <a:txBody>
                    <a:bodyPr/>
                    <a:lstStyle/>
                    <a:p>
                      <a:r>
                        <a:rPr kumimoji="1" lang="ja-JP" altLang="en-US" sz="1600" b="1" dirty="0">
                          <a:solidFill>
                            <a:schemeClr val="bg1"/>
                          </a:solidFill>
                          <a:latin typeface="メイリオ" panose="020B0604030504040204" pitchFamily="50" charset="-128"/>
                          <a:ea typeface="メイリオ" panose="020B0604030504040204" pitchFamily="50" charset="-128"/>
                        </a:rPr>
                        <a:t>研究開発代表者</a:t>
                      </a:r>
                    </a:p>
                  </a:txBody>
                  <a:tcPr anchor="ctr">
                    <a:solidFill>
                      <a:srgbClr val="ED7D31"/>
                    </a:solidFill>
                  </a:tcPr>
                </a:tc>
                <a:tc>
                  <a:txBody>
                    <a:bodyPr/>
                    <a:lstStyle/>
                    <a:p>
                      <a:pPr algn="ctr"/>
                      <a:r>
                        <a:rPr kumimoji="1" lang="ja-JP" altLang="en-US" sz="1400" dirty="0">
                          <a:latin typeface="メイリオ" panose="020B0604030504040204" pitchFamily="50" charset="-128"/>
                          <a:ea typeface="メイリオ" panose="020B0604030504040204" pitchFamily="50" charset="-128"/>
                        </a:rPr>
                        <a:t>氏　　名</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03674756"/>
                  </a:ext>
                </a:extLst>
              </a:tr>
              <a:tr h="360000">
                <a:tc vMerge="1">
                  <a:txBody>
                    <a:bodyPr/>
                    <a:lstStyle/>
                    <a:p>
                      <a:endParaRPr kumimoji="1" lang="ja-JP" altLang="en-US" sz="1400" dirty="0"/>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所属機関</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400" dirty="0">
                          <a:solidFill>
                            <a:srgbClr val="0070C0"/>
                          </a:solidFill>
                          <a:latin typeface="メイリオ" panose="020B0604030504040204" pitchFamily="50" charset="-128"/>
                          <a:ea typeface="メイリオ" panose="020B0604030504040204" pitchFamily="50" charset="-128"/>
                        </a:rPr>
                        <a:t>例：京都大学</a:t>
                      </a:r>
                      <a:endParaRPr kumimoji="1" lang="ja-JP" altLang="en-US" sz="1400" b="0" dirty="0">
                        <a:solidFill>
                          <a:srgbClr val="0070C0"/>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307520130"/>
                  </a:ext>
                </a:extLst>
              </a:tr>
              <a:tr h="36000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所属部局</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rgbClr val="0070C0"/>
                          </a:solidFill>
                          <a:latin typeface="メイリオ" panose="020B0604030504040204" pitchFamily="50" charset="-128"/>
                          <a:ea typeface="メイリオ" panose="020B0604030504040204" pitchFamily="50" charset="-128"/>
                        </a:rPr>
                        <a:t>例：情報学研究科</a:t>
                      </a:r>
                      <a:endParaRPr kumimoji="1" lang="ja-JP" altLang="en-US" sz="1400" b="0" dirty="0">
                        <a:solidFill>
                          <a:srgbClr val="0070C0"/>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924934647"/>
                  </a:ext>
                </a:extLst>
              </a:tr>
              <a:tr h="360000">
                <a:tc vMerge="1">
                  <a:txBody>
                    <a:bodyPr/>
                    <a:lstStyle/>
                    <a:p>
                      <a:endParaRPr kumimoji="1" lang="ja-JP" altLang="en-US" sz="1400" dirty="0"/>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所属分野</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r>
                        <a:rPr kumimoji="1" lang="ja-JP" altLang="en-US" sz="1400" dirty="0">
                          <a:solidFill>
                            <a:srgbClr val="0070C0"/>
                          </a:solidFill>
                          <a:latin typeface="メイリオ" panose="020B0604030504040204" pitchFamily="50" charset="-128"/>
                          <a:ea typeface="メイリオ" panose="020B0604030504040204" pitchFamily="50" charset="-128"/>
                        </a:rPr>
                        <a:t>例：システム科学専攻＊＊講座</a:t>
                      </a:r>
                      <a:endParaRPr kumimoji="1" lang="ja-JP" altLang="en-US" sz="1400" b="0" dirty="0">
                        <a:solidFill>
                          <a:srgbClr val="0070C0"/>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788500895"/>
                  </a:ext>
                </a:extLst>
              </a:tr>
              <a:tr h="360000">
                <a:tc vMerge="1">
                  <a:txBody>
                    <a:bodyPr/>
                    <a:lstStyle/>
                    <a:p>
                      <a:endParaRPr kumimoji="1" lang="ja-JP" altLang="en-US" sz="1400" dirty="0"/>
                    </a:p>
                  </a:txBody>
                  <a:tcPr anchor="ctr"/>
                </a:tc>
                <a:tc>
                  <a:txBody>
                    <a:bodyPr/>
                    <a:lstStyle/>
                    <a:p>
                      <a:pPr algn="ctr"/>
                      <a:r>
                        <a:rPr kumimoji="1" lang="ja-JP" altLang="en-US" sz="1400" dirty="0">
                          <a:latin typeface="メイリオ" panose="020B0604030504040204" pitchFamily="50" charset="-128"/>
                          <a:ea typeface="メイリオ" panose="020B0604030504040204" pitchFamily="50" charset="-128"/>
                        </a:rPr>
                        <a:t>役　　職</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tc>
                <a:tc>
                  <a:txBody>
                    <a:bodyPr/>
                    <a:lstStyle/>
                    <a:p>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497859110"/>
                  </a:ext>
                </a:extLst>
              </a:tr>
            </a:tbl>
          </a:graphicData>
        </a:graphic>
      </p:graphicFrame>
      <p:graphicFrame>
        <p:nvGraphicFramePr>
          <p:cNvPr id="14" name="表 13">
            <a:extLst>
              <a:ext uri="{FF2B5EF4-FFF2-40B4-BE49-F238E27FC236}">
                <a16:creationId xmlns:a16="http://schemas.microsoft.com/office/drawing/2014/main" id="{FB62F715-9F9B-4AB1-A4FF-6D54D7294249}"/>
              </a:ext>
            </a:extLst>
          </p:cNvPr>
          <p:cNvGraphicFramePr>
            <a:graphicFrameLocks noGrp="1"/>
          </p:cNvGraphicFramePr>
          <p:nvPr>
            <p:extLst>
              <p:ext uri="{D42A27DB-BD31-4B8C-83A1-F6EECF244321}">
                <p14:modId xmlns:p14="http://schemas.microsoft.com/office/powerpoint/2010/main" val="3740868118"/>
              </p:ext>
            </p:extLst>
          </p:nvPr>
        </p:nvGraphicFramePr>
        <p:xfrm>
          <a:off x="708077" y="3669721"/>
          <a:ext cx="7740000" cy="612000"/>
        </p:xfrm>
        <a:graphic>
          <a:graphicData uri="http://schemas.openxmlformats.org/drawingml/2006/table">
            <a:tbl>
              <a:tblPr firstRow="1" bandRow="1">
                <a:tableStyleId>{72833802-FEF1-4C79-8D5D-14CF1EAF98D9}</a:tableStyleId>
              </a:tblPr>
              <a:tblGrid>
                <a:gridCol w="1800000">
                  <a:extLst>
                    <a:ext uri="{9D8B030D-6E8A-4147-A177-3AD203B41FA5}">
                      <a16:colId xmlns:a16="http://schemas.microsoft.com/office/drawing/2014/main" val="2332762994"/>
                    </a:ext>
                  </a:extLst>
                </a:gridCol>
                <a:gridCol w="5940000">
                  <a:extLst>
                    <a:ext uri="{9D8B030D-6E8A-4147-A177-3AD203B41FA5}">
                      <a16:colId xmlns:a16="http://schemas.microsoft.com/office/drawing/2014/main" val="2630121487"/>
                    </a:ext>
                  </a:extLst>
                </a:gridCol>
              </a:tblGrid>
              <a:tr h="6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研究課題の名称</a:t>
                      </a:r>
                      <a:endParaRPr kumimoji="1" lang="ja-JP" altLang="en-US" sz="1600" b="1" dirty="0">
                        <a:solidFill>
                          <a:schemeClr val="tx1"/>
                        </a:solidFill>
                        <a:latin typeface="メイリオ" panose="020B0604030504040204" pitchFamily="50" charset="-128"/>
                        <a:ea typeface="メイリオ" panose="020B0604030504040204" pitchFamily="50" charset="-128"/>
                      </a:endParaRPr>
                    </a:p>
                  </a:txBody>
                  <a:tcPr anchor="ctr">
                    <a:solidFill>
                      <a:srgbClr val="ED7D31"/>
                    </a:solidFill>
                  </a:tcPr>
                </a:tc>
                <a:tc>
                  <a:txBody>
                    <a:bodyPr/>
                    <a:lstStyle/>
                    <a:p>
                      <a:endParaRPr kumimoji="1" lang="ja-JP" altLang="en-US" sz="1400" b="0" dirty="0">
                        <a:latin typeface="メイリオ" panose="020B0604030504040204" pitchFamily="50" charset="-128"/>
                        <a:ea typeface="メイリオ" panose="020B0604030504040204" pitchFamily="50" charset="-128"/>
                      </a:endParaRPr>
                    </a:p>
                  </a:txBody>
                  <a:tcPr anchor="ctr">
                    <a:noFill/>
                  </a:tcPr>
                </a:tc>
                <a:extLst>
                  <a:ext uri="{0D108BD9-81ED-4DB2-BD59-A6C34878D82A}">
                    <a16:rowId xmlns:a16="http://schemas.microsoft.com/office/drawing/2014/main" val="2874879114"/>
                  </a:ext>
                </a:extLst>
              </a:tr>
            </a:tbl>
          </a:graphicData>
        </a:graphic>
      </p:graphicFrame>
      <p:graphicFrame>
        <p:nvGraphicFramePr>
          <p:cNvPr id="15" name="表 14">
            <a:extLst>
              <a:ext uri="{FF2B5EF4-FFF2-40B4-BE49-F238E27FC236}">
                <a16:creationId xmlns:a16="http://schemas.microsoft.com/office/drawing/2014/main" id="{F6187FEB-D31B-4748-9761-733031C1D753}"/>
              </a:ext>
            </a:extLst>
          </p:cNvPr>
          <p:cNvGraphicFramePr>
            <a:graphicFrameLocks noGrp="1"/>
          </p:cNvGraphicFramePr>
          <p:nvPr>
            <p:extLst>
              <p:ext uri="{D42A27DB-BD31-4B8C-83A1-F6EECF244321}">
                <p14:modId xmlns:p14="http://schemas.microsoft.com/office/powerpoint/2010/main" val="2737502057"/>
              </p:ext>
            </p:extLst>
          </p:nvPr>
        </p:nvGraphicFramePr>
        <p:xfrm>
          <a:off x="6175350" y="109420"/>
          <a:ext cx="2914650" cy="346710"/>
        </p:xfrm>
        <a:graphic>
          <a:graphicData uri="http://schemas.openxmlformats.org/drawingml/2006/table">
            <a:tbl>
              <a:tblPr>
                <a:tableStyleId>{5C22544A-7EE6-4342-B048-85BDC9FD1C3A}</a:tableStyleId>
              </a:tblPr>
              <a:tblGrid>
                <a:gridCol w="1290955">
                  <a:extLst>
                    <a:ext uri="{9D8B030D-6E8A-4147-A177-3AD203B41FA5}">
                      <a16:colId xmlns:a16="http://schemas.microsoft.com/office/drawing/2014/main" val="3801399187"/>
                    </a:ext>
                  </a:extLst>
                </a:gridCol>
                <a:gridCol w="1623695">
                  <a:extLst>
                    <a:ext uri="{9D8B030D-6E8A-4147-A177-3AD203B41FA5}">
                      <a16:colId xmlns:a16="http://schemas.microsoft.com/office/drawing/2014/main" val="1818971539"/>
                    </a:ext>
                  </a:extLst>
                </a:gridCol>
              </a:tblGrid>
              <a:tr h="346710">
                <a:tc>
                  <a:txBody>
                    <a:bodyPr/>
                    <a:lstStyle/>
                    <a:p>
                      <a:pPr algn="ctr">
                        <a:lnSpc>
                          <a:spcPts val="1100"/>
                        </a:lnSpc>
                        <a:spcAft>
                          <a:spcPts val="0"/>
                        </a:spcAft>
                      </a:pPr>
                      <a:r>
                        <a:rPr lang="ja-JP" sz="1000" kern="0" dirty="0">
                          <a:effectLst/>
                        </a:rPr>
                        <a:t>受　付　番　号</a:t>
                      </a:r>
                      <a:endParaRPr lang="ja-JP" sz="1050" kern="50" dirty="0">
                        <a:effectLst/>
                      </a:endParaRPr>
                    </a:p>
                    <a:p>
                      <a:pPr algn="ctr">
                        <a:lnSpc>
                          <a:spcPts val="1100"/>
                        </a:lnSpc>
                        <a:spcAft>
                          <a:spcPts val="0"/>
                        </a:spcAft>
                      </a:pPr>
                      <a:r>
                        <a:rPr lang="ja-JP" sz="1000" kern="0" dirty="0">
                          <a:effectLst/>
                        </a:rPr>
                        <a:t>（記入しないこと）</a:t>
                      </a:r>
                      <a:endParaRPr lang="ja-JP" sz="1050" kern="5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0" dirty="0">
                          <a:effectLst/>
                        </a:rPr>
                        <a:t> </a:t>
                      </a:r>
                      <a:endParaRPr lang="ja-JP" sz="1050" kern="5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448576"/>
                  </a:ext>
                </a:extLst>
              </a:tr>
            </a:tbl>
          </a:graphicData>
        </a:graphic>
      </p:graphicFrame>
      <p:sp>
        <p:nvSpPr>
          <p:cNvPr id="16" name="テキスト ボックス 15">
            <a:extLst>
              <a:ext uri="{FF2B5EF4-FFF2-40B4-BE49-F238E27FC236}">
                <a16:creationId xmlns:a16="http://schemas.microsoft.com/office/drawing/2014/main" id="{B800650E-521C-4E20-A76A-C7EB55D30770}"/>
              </a:ext>
            </a:extLst>
          </p:cNvPr>
          <p:cNvSpPr txBox="1"/>
          <p:nvPr/>
        </p:nvSpPr>
        <p:spPr>
          <a:xfrm>
            <a:off x="1253285" y="264782"/>
            <a:ext cx="4685898" cy="715581"/>
          </a:xfrm>
          <a:prstGeom prst="rect">
            <a:avLst/>
          </a:prstGeom>
          <a:noFill/>
        </p:spPr>
        <p:txBody>
          <a:bodyPr wrap="none" rtlCol="0">
            <a:spAutoFit/>
          </a:bodyPr>
          <a:lstStyle/>
          <a:p>
            <a:pPr>
              <a:lnSpc>
                <a:spcPct val="150000"/>
              </a:lnSpc>
            </a:pPr>
            <a:r>
              <a:rPr lang="ja-JP" altLang="en-US" sz="1350" dirty="0">
                <a:solidFill>
                  <a:srgbClr val="0070C0"/>
                </a:solidFill>
                <a:latin typeface="メイリオ" panose="020B0604030504040204" pitchFamily="50" charset="-128"/>
                <a:ea typeface="メイリオ" panose="020B0604030504040204" pitchFamily="50" charset="-128"/>
              </a:rPr>
              <a:t>・青字は提出時に削除ください。</a:t>
            </a:r>
            <a:endParaRPr lang="en-US" altLang="ja-JP" sz="1350" dirty="0">
              <a:solidFill>
                <a:srgbClr val="0070C0"/>
              </a:solidFill>
              <a:latin typeface="メイリオ" panose="020B0604030504040204" pitchFamily="50" charset="-128"/>
              <a:ea typeface="メイリオ" panose="020B0604030504040204" pitchFamily="50" charset="-128"/>
            </a:endParaRPr>
          </a:p>
          <a:p>
            <a:pPr>
              <a:lnSpc>
                <a:spcPct val="150000"/>
              </a:lnSpc>
            </a:pPr>
            <a:r>
              <a:rPr lang="ja-JP" altLang="en-US" sz="1350" dirty="0">
                <a:solidFill>
                  <a:srgbClr val="0070C0"/>
                </a:solidFill>
                <a:latin typeface="メイリオ" panose="020B0604030504040204" pitchFamily="50" charset="-128"/>
                <a:ea typeface="メイリオ" panose="020B0604030504040204" pitchFamily="50" charset="-128"/>
              </a:rPr>
              <a:t>・本資料をＰＤＦファイルに変換の上、ご提出ください。</a:t>
            </a:r>
          </a:p>
        </p:txBody>
      </p:sp>
      <p:pic>
        <p:nvPicPr>
          <p:cNvPr id="4" name="図 3">
            <a:extLst>
              <a:ext uri="{FF2B5EF4-FFF2-40B4-BE49-F238E27FC236}">
                <a16:creationId xmlns:a16="http://schemas.microsoft.com/office/drawing/2014/main" id="{03E04DA0-4CB6-43F4-810E-AA981917F0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030" y="82572"/>
            <a:ext cx="1080000" cy="1080000"/>
          </a:xfrm>
          <a:prstGeom prst="rect">
            <a:avLst/>
          </a:prstGeom>
        </p:spPr>
      </p:pic>
    </p:spTree>
    <p:extLst>
      <p:ext uri="{BB962C8B-B14F-4D97-AF65-F5344CB8AC3E}">
        <p14:creationId xmlns:p14="http://schemas.microsoft.com/office/powerpoint/2010/main" val="80546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39502" y="169405"/>
            <a:ext cx="5967008" cy="5078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nchor="b">
            <a:spAutoFit/>
          </a:bodyPr>
          <a:lstStyle/>
          <a:p>
            <a:r>
              <a:rPr lang="ja-JP" altLang="en-US" sz="2700" dirty="0">
                <a:latin typeface="メイリオ" panose="020B0604030504040204" pitchFamily="50" charset="-128"/>
                <a:ea typeface="メイリオ" panose="020B0604030504040204" pitchFamily="50" charset="-128"/>
              </a:rPr>
              <a:t>１．臨床的背景、本シーズのねらい</a:t>
            </a:r>
          </a:p>
        </p:txBody>
      </p:sp>
      <p:sp>
        <p:nvSpPr>
          <p:cNvPr id="11" name="スライド番号プレースホルダー 1"/>
          <p:cNvSpPr>
            <a:spLocks noGrp="1"/>
          </p:cNvSpPr>
          <p:nvPr>
            <p:ph type="sldNum" sz="quarter" idx="12"/>
          </p:nvPr>
        </p:nvSpPr>
        <p:spPr>
          <a:xfrm>
            <a:off x="6889613" y="6305433"/>
            <a:ext cx="2057400" cy="365125"/>
          </a:xfrm>
        </p:spPr>
        <p:txBody>
          <a:bodyPr/>
          <a:lstStyle/>
          <a:p>
            <a:fld id="{B9DC18E0-7DD2-41A3-BBB4-1DAB40BF7BA0}" type="slidenum">
              <a:rPr kumimoji="1" lang="ja-JP" altLang="en-US" sz="2800" smtClean="0">
                <a:latin typeface="メイリオ" panose="020B0604030504040204" pitchFamily="50" charset="-128"/>
                <a:ea typeface="メイリオ" panose="020B0604030504040204" pitchFamily="50" charset="-128"/>
              </a:rPr>
              <a:t>2</a:t>
            </a:fld>
            <a:endParaRPr kumimoji="1" lang="ja-JP" altLang="en-US" sz="2800" dirty="0">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139502" y="859907"/>
            <a:ext cx="8857027" cy="135421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メイリオ" panose="020B0604030504040204" pitchFamily="50" charset="-128"/>
                <a:ea typeface="メイリオ" panose="020B0604030504040204" pitchFamily="50" charset="-128"/>
              </a:rPr>
              <a:t>臨床的背景（臨床現場での課題、</a:t>
            </a:r>
            <a:r>
              <a:rPr kumimoji="1" lang="ja-JP" altLang="en-US" sz="1400" dirty="0">
                <a:solidFill>
                  <a:srgbClr val="0070C0"/>
                </a:solidFill>
                <a:latin typeface="メイリオ" panose="020B0604030504040204" pitchFamily="50" charset="-128"/>
                <a:ea typeface="メイリオ" panose="020B0604030504040204" pitchFamily="50" charset="-128"/>
              </a:rPr>
              <a:t>ニーズ）を記載ください。</a:t>
            </a:r>
            <a:endParaRPr kumimoji="1" lang="en-US" altLang="ja-JP" sz="1400" dirty="0">
              <a:solidFill>
                <a:srgbClr val="0070C0"/>
              </a:solidFill>
              <a:latin typeface="メイリオ" panose="020B0604030504040204" pitchFamily="50" charset="-128"/>
              <a:ea typeface="メイリオ" panose="020B0604030504040204" pitchFamily="50" charset="-128"/>
            </a:endParaRPr>
          </a:p>
          <a:p>
            <a:r>
              <a:rPr kumimoji="1" lang="ja-JP" altLang="en-US" sz="1400" dirty="0">
                <a:solidFill>
                  <a:srgbClr val="0070C0"/>
                </a:solidFill>
                <a:latin typeface="メイリオ" panose="020B0604030504040204" pitchFamily="50" charset="-128"/>
                <a:ea typeface="メイリオ" panose="020B0604030504040204" pitchFamily="50" charset="-128"/>
              </a:rPr>
              <a:t>　  また本シーズは何を解決するのか、どういったニーズを満たすのかを記載ください。（</a:t>
            </a:r>
            <a:r>
              <a:rPr lang="ja-JP" altLang="en-US" sz="1400" dirty="0">
                <a:solidFill>
                  <a:srgbClr val="0070C0"/>
                </a:solidFill>
                <a:latin typeface="メイリオ" panose="020B0604030504040204" pitchFamily="50" charset="-128"/>
                <a:ea typeface="メイリオ" panose="020B0604030504040204" pitchFamily="50" charset="-128"/>
              </a:rPr>
              <a:t>１ページ</a:t>
            </a:r>
            <a:r>
              <a:rPr kumimoji="1" lang="ja-JP" altLang="en-US" sz="1400" dirty="0">
                <a:solidFill>
                  <a:srgbClr val="0070C0"/>
                </a:solidFill>
                <a:latin typeface="メイリオ" panose="020B0604030504040204" pitchFamily="50" charset="-128"/>
                <a:ea typeface="メイリオ" panose="020B0604030504040204" pitchFamily="50" charset="-128"/>
              </a:rPr>
              <a:t>）</a:t>
            </a:r>
            <a:endParaRPr kumimoji="1" lang="en-US" altLang="ja-JP" sz="1400" dirty="0">
              <a:solidFill>
                <a:srgbClr val="0070C0"/>
              </a:solidFill>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endParaRPr kumimoji="1" lang="en-US" altLang="ja-JP" sz="1400" dirty="0">
              <a:latin typeface="メイリオ" panose="020B0604030504040204" pitchFamily="50" charset="-128"/>
              <a:ea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rPr>
              <a:t>注：</a:t>
            </a:r>
            <a:endParaRPr kumimoji="1" lang="en-US" altLang="ja-JP" sz="1000" dirty="0">
              <a:solidFill>
                <a:srgbClr val="0070C0"/>
              </a:solidFill>
              <a:latin typeface="メイリオ" panose="020B0604030504040204" pitchFamily="50" charset="-128"/>
              <a:ea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rPr>
              <a:t>・本シーズに</a:t>
            </a:r>
            <a:r>
              <a:rPr kumimoji="1" lang="en-US" altLang="ja-JP" sz="1000" dirty="0">
                <a:solidFill>
                  <a:srgbClr val="0070C0"/>
                </a:solidFill>
                <a:latin typeface="メイリオ" panose="020B0604030504040204" pitchFamily="50" charset="-128"/>
                <a:ea typeface="メイリオ" panose="020B0604030504040204" pitchFamily="50" charset="-128"/>
              </a:rPr>
              <a:t>AMED</a:t>
            </a:r>
            <a:r>
              <a:rPr kumimoji="1" lang="ja-JP" altLang="en-US" sz="1000" dirty="0">
                <a:solidFill>
                  <a:srgbClr val="0070C0"/>
                </a:solidFill>
                <a:latin typeface="メイリオ" panose="020B0604030504040204" pitchFamily="50" charset="-128"/>
                <a:ea typeface="メイリオ" panose="020B0604030504040204" pitchFamily="50" charset="-128"/>
              </a:rPr>
              <a:t>資金を投資すべきと考える根拠、上市後に期待される効果について、説明することを検討してください。</a:t>
            </a:r>
            <a:endParaRPr kumimoji="1" lang="en-US" altLang="ja-JP" sz="1000" dirty="0">
              <a:solidFill>
                <a:srgbClr val="0070C0"/>
              </a:solidFill>
              <a:latin typeface="メイリオ" panose="020B0604030504040204" pitchFamily="50" charset="-128"/>
              <a:ea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rPr>
              <a:t>・診療ガイドラインの治療選択のどのような臨床的位置付けを狙うことを想定しているのか等について、説明することも適宜検討してください。</a:t>
            </a:r>
            <a:endParaRPr kumimoji="1" lang="en-US" altLang="ja-JP" sz="1000" dirty="0">
              <a:solidFill>
                <a:srgbClr val="0070C0"/>
              </a:solidFill>
              <a:latin typeface="メイリオ" panose="020B0604030504040204" pitchFamily="50" charset="-128"/>
              <a:ea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rPr>
              <a:t>・対象疾患全体の患者数ではなく、治療選択対象となる推定患者数等の対象規模について、説明することも適宜検討してください。</a:t>
            </a:r>
            <a:endParaRPr kumimoji="1" lang="en-US" altLang="ja-JP" sz="1000" dirty="0">
              <a:solidFill>
                <a:srgbClr val="0070C0"/>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7668" y="6367171"/>
            <a:ext cx="1958741" cy="461665"/>
          </a:xfrm>
          <a:prstGeom prst="rect">
            <a:avLst/>
          </a:prstGeom>
          <a:noFill/>
          <a:ln>
            <a:solidFill>
              <a:srgbClr val="FF0000"/>
            </a:solidFill>
          </a:ln>
        </p:spPr>
        <p:txBody>
          <a:bodyPr wrap="none" rtlCol="0">
            <a:spAutoFit/>
          </a:bodyPr>
          <a:lstStyle/>
          <a:p>
            <a:r>
              <a:rPr kumimoji="1" lang="en-US" altLang="ja-JP" sz="2400" dirty="0">
                <a:solidFill>
                  <a:srgbClr val="FF0000"/>
                </a:solidFill>
                <a:latin typeface="メイリオ" panose="020B0604030504040204" pitchFamily="50" charset="-128"/>
                <a:ea typeface="メイリオ" panose="020B0604030504040204" pitchFamily="50" charset="-128"/>
              </a:rPr>
              <a:t>Confidential</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3341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p:cNvSpPr>
            <a:spLocks noGrp="1"/>
          </p:cNvSpPr>
          <p:nvPr>
            <p:ph type="sldNum" sz="quarter" idx="12"/>
          </p:nvPr>
        </p:nvSpPr>
        <p:spPr>
          <a:xfrm>
            <a:off x="6889613" y="6305433"/>
            <a:ext cx="2057400" cy="365125"/>
          </a:xfrm>
        </p:spPr>
        <p:txBody>
          <a:bodyPr/>
          <a:lstStyle/>
          <a:p>
            <a:fld id="{B9DC18E0-7DD2-41A3-BBB4-1DAB40BF7BA0}" type="slidenum">
              <a:rPr kumimoji="1" lang="ja-JP" altLang="en-US" sz="2800" smtClean="0">
                <a:latin typeface="メイリオ" panose="020B0604030504040204" pitchFamily="50" charset="-128"/>
                <a:ea typeface="メイリオ" panose="020B0604030504040204" pitchFamily="50" charset="-128"/>
              </a:rPr>
              <a:t>3</a:t>
            </a:fld>
            <a:endParaRPr kumimoji="1" lang="ja-JP" altLang="en-US" sz="28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87300" y="882622"/>
            <a:ext cx="8630834" cy="2369880"/>
          </a:xfrm>
          <a:prstGeom prst="rect">
            <a:avLst/>
          </a:prstGeom>
          <a:noFill/>
        </p:spPr>
        <p:txBody>
          <a:bodyPr wrap="square" rtlCol="0">
            <a:spAutoFit/>
          </a:bodyPr>
          <a:lstStyle/>
          <a:p>
            <a:r>
              <a:rPr lang="en-US" altLang="ja-JP" sz="1400" dirty="0">
                <a:solidFill>
                  <a:srgbClr val="0070C0"/>
                </a:solidFill>
                <a:latin typeface="メイリオ" panose="020B0604030504040204" pitchFamily="50" charset="-128"/>
                <a:ea typeface="メイリオ" panose="020B0604030504040204" pitchFamily="50" charset="-128"/>
              </a:rPr>
              <a:t>2-1. </a:t>
            </a:r>
            <a:r>
              <a:rPr lang="ja-JP" altLang="en-US" sz="1400" dirty="0">
                <a:solidFill>
                  <a:srgbClr val="0070C0"/>
                </a:solidFill>
                <a:latin typeface="メイリオ" panose="020B0604030504040204" pitchFamily="50" charset="-128"/>
                <a:ea typeface="メイリオ" panose="020B0604030504040204" pitchFamily="50" charset="-128"/>
              </a:rPr>
              <a:t>あなたのシーズ（開発品・技術）について簡潔に述べてください。（最大３ページ）</a:t>
            </a:r>
            <a:endParaRPr lang="en-US" altLang="ja-JP" sz="1400" dirty="0">
              <a:solidFill>
                <a:srgbClr val="0070C0"/>
              </a:solidFill>
              <a:latin typeface="メイリオ" panose="020B0604030504040204" pitchFamily="50" charset="-128"/>
              <a:ea typeface="メイリオ" panose="020B0604030504040204" pitchFamily="50" charset="-128"/>
            </a:endParaRPr>
          </a:p>
          <a:p>
            <a:pPr marL="742950" lvl="1" indent="-285750">
              <a:buFont typeface="Wingdings" panose="05000000000000000000" pitchFamily="2" charset="2"/>
              <a:buChar char="ü"/>
            </a:pPr>
            <a:r>
              <a:rPr lang="ja-JP" altLang="en-US" sz="1400" dirty="0">
                <a:solidFill>
                  <a:srgbClr val="0070C0"/>
                </a:solidFill>
                <a:latin typeface="メイリオ" panose="020B0604030504040204" pitchFamily="50" charset="-128"/>
                <a:ea typeface="メイリオ" panose="020B0604030504040204" pitchFamily="50" charset="-128"/>
              </a:rPr>
              <a:t>シーズ（開発品・技術）の名称</a:t>
            </a:r>
            <a:endParaRPr lang="en-US" altLang="ja-JP" sz="1400" dirty="0">
              <a:solidFill>
                <a:srgbClr val="0070C0"/>
              </a:solidFill>
              <a:latin typeface="メイリオ" panose="020B0604030504040204" pitchFamily="50" charset="-128"/>
              <a:ea typeface="メイリオ" panose="020B0604030504040204" pitchFamily="50" charset="-128"/>
            </a:endParaRPr>
          </a:p>
          <a:p>
            <a:pPr marL="742950" lvl="1" indent="-285750">
              <a:buFont typeface="Wingdings" panose="05000000000000000000" pitchFamily="2" charset="2"/>
              <a:buChar char="ü"/>
            </a:pPr>
            <a:r>
              <a:rPr lang="ja-JP" altLang="en-US" sz="1400" dirty="0">
                <a:solidFill>
                  <a:srgbClr val="0070C0"/>
                </a:solidFill>
                <a:latin typeface="メイリオ" panose="020B0604030504040204" pitchFamily="50" charset="-128"/>
                <a:ea typeface="メイリオ" panose="020B0604030504040204" pitchFamily="50" charset="-128"/>
              </a:rPr>
              <a:t>薬事申請上の分類（</a:t>
            </a:r>
            <a:r>
              <a:rPr kumimoji="1" lang="ja-JP" altLang="en-US" sz="1400" dirty="0">
                <a:solidFill>
                  <a:srgbClr val="0070C0"/>
                </a:solidFill>
                <a:latin typeface="メイリオ" panose="020B0604030504040204" pitchFamily="50" charset="-128"/>
                <a:ea typeface="メイリオ" panose="020B0604030504040204" pitchFamily="50" charset="-128"/>
              </a:rPr>
              <a:t>医薬品・医療機器・再生医療等製品・体外診断薬）</a:t>
            </a:r>
            <a:endParaRPr kumimoji="1" lang="en-US" altLang="ja-JP" sz="1400" dirty="0">
              <a:solidFill>
                <a:srgbClr val="0070C0"/>
              </a:solidFill>
              <a:latin typeface="メイリオ" panose="020B0604030504040204" pitchFamily="50" charset="-128"/>
              <a:ea typeface="メイリオ" panose="020B0604030504040204" pitchFamily="50" charset="-128"/>
            </a:endParaRPr>
          </a:p>
          <a:p>
            <a:pPr marL="742950" lvl="1" indent="-285750">
              <a:buFont typeface="Wingdings" panose="05000000000000000000" pitchFamily="2" charset="2"/>
              <a:buChar char="ü"/>
            </a:pPr>
            <a:r>
              <a:rPr kumimoji="1" lang="ja-JP" altLang="en-US" sz="1400" dirty="0">
                <a:solidFill>
                  <a:srgbClr val="0070C0"/>
                </a:solidFill>
                <a:latin typeface="メイリオ" panose="020B0604030504040204" pitchFamily="50" charset="-128"/>
                <a:ea typeface="メイリオ" panose="020B0604030504040204" pitchFamily="50" charset="-128"/>
              </a:rPr>
              <a:t>適応症</a:t>
            </a:r>
            <a:endParaRPr kumimoji="1" lang="en-US" altLang="ja-JP" sz="1400" dirty="0">
              <a:solidFill>
                <a:srgbClr val="0070C0"/>
              </a:solidFill>
              <a:latin typeface="メイリオ" panose="020B0604030504040204" pitchFamily="50" charset="-128"/>
              <a:ea typeface="メイリオ" panose="020B0604030504040204" pitchFamily="50" charset="-128"/>
            </a:endParaRPr>
          </a:p>
          <a:p>
            <a:pPr marL="742950" lvl="1" indent="-285750">
              <a:buFont typeface="Wingdings" panose="05000000000000000000" pitchFamily="2" charset="2"/>
              <a:buChar char="ü"/>
            </a:pPr>
            <a:r>
              <a:rPr kumimoji="1" lang="ja-JP" altLang="en-US" sz="1400" dirty="0">
                <a:solidFill>
                  <a:srgbClr val="0070C0"/>
                </a:solidFill>
                <a:latin typeface="メイリオ" panose="020B0604030504040204" pitchFamily="50" charset="-128"/>
                <a:ea typeface="メイリオ" panose="020B0604030504040204" pitchFamily="50" charset="-128"/>
              </a:rPr>
              <a:t>シーズの特徴</a:t>
            </a:r>
            <a:endParaRPr kumimoji="1" lang="en-US" altLang="ja-JP" sz="1400" dirty="0">
              <a:solidFill>
                <a:srgbClr val="0070C0"/>
              </a:solidFill>
              <a:latin typeface="メイリオ" panose="020B0604030504040204" pitchFamily="50" charset="-128"/>
              <a:ea typeface="メイリオ" panose="020B0604030504040204" pitchFamily="50" charset="-128"/>
            </a:endParaRPr>
          </a:p>
          <a:p>
            <a:pPr marL="742950" lvl="1" indent="-285750">
              <a:buFont typeface="Wingdings" panose="05000000000000000000" pitchFamily="2" charset="2"/>
              <a:buChar char="ü"/>
            </a:pPr>
            <a:r>
              <a:rPr kumimoji="1" lang="ja-JP" altLang="en-US" sz="1400" dirty="0">
                <a:solidFill>
                  <a:srgbClr val="0070C0"/>
                </a:solidFill>
                <a:latin typeface="メイリオ" panose="020B0604030504040204" pitchFamily="50" charset="-128"/>
                <a:ea typeface="メイリオ" panose="020B0604030504040204" pitchFamily="50" charset="-128"/>
              </a:rPr>
              <a:t>製品コンセプト（記載できる方のみ）</a:t>
            </a:r>
            <a:endParaRPr lang="en-US" altLang="ja-JP" sz="1400" dirty="0">
              <a:solidFill>
                <a:srgbClr val="0070C0"/>
              </a:solidFill>
              <a:latin typeface="メイリオ" panose="020B0604030504040204" pitchFamily="50" charset="-128"/>
              <a:ea typeface="メイリオ" panose="020B0604030504040204" pitchFamily="50" charset="-128"/>
            </a:endParaRPr>
          </a:p>
          <a:p>
            <a:pPr marL="742950" lvl="1" indent="-285750">
              <a:buFont typeface="Wingdings" panose="05000000000000000000" pitchFamily="2" charset="2"/>
              <a:buChar char="ü"/>
            </a:pPr>
            <a:r>
              <a:rPr lang="ja-JP" altLang="en-US" sz="1400" dirty="0">
                <a:solidFill>
                  <a:srgbClr val="0070C0"/>
                </a:solidFill>
                <a:latin typeface="メイリオ" panose="020B0604030504040204" pitchFamily="50" charset="-128"/>
                <a:ea typeface="メイリオ" panose="020B0604030504040204" pitchFamily="50" charset="-128"/>
              </a:rPr>
              <a:t>これまでのデータ（有効性データ等）</a:t>
            </a:r>
            <a:endParaRPr lang="en-US" altLang="ja-JP" sz="1400" dirty="0">
              <a:solidFill>
                <a:srgbClr val="0070C0"/>
              </a:solidFill>
              <a:latin typeface="メイリオ" panose="020B0604030504040204" pitchFamily="50" charset="-128"/>
              <a:ea typeface="メイリオ" panose="020B0604030504040204" pitchFamily="50" charset="-128"/>
            </a:endParaRPr>
          </a:p>
          <a:p>
            <a:endParaRPr kumimoji="1" lang="en-US" altLang="ja-JP" sz="1000" dirty="0">
              <a:solidFill>
                <a:srgbClr val="0070C0"/>
              </a:solidFill>
              <a:latin typeface="メイリオ" panose="020B0604030504040204" pitchFamily="50" charset="-128"/>
              <a:ea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rPr>
              <a:t>注：</a:t>
            </a:r>
            <a:endParaRPr kumimoji="1" lang="en-US" altLang="ja-JP" sz="1000" dirty="0">
              <a:solidFill>
                <a:srgbClr val="0070C0"/>
              </a:solidFill>
              <a:latin typeface="メイリオ" panose="020B0604030504040204" pitchFamily="50" charset="-128"/>
              <a:ea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rPr>
              <a:t>・適応症が複数にわたる場合、優先し主として開発する対象を明確化することを検討してください。</a:t>
            </a:r>
            <a:endParaRPr kumimoji="1" lang="en-US" altLang="ja-JP" sz="1000" dirty="0">
              <a:solidFill>
                <a:srgbClr val="0070C0"/>
              </a:solidFill>
              <a:latin typeface="メイリオ" panose="020B0604030504040204" pitchFamily="50" charset="-128"/>
              <a:ea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rPr>
              <a:t>・想定される臨床現場での使用者・使用方法、用法・用量（投与経路、投与量、投与回数）について説明することも、適宜検討してください。</a:t>
            </a:r>
            <a:endParaRPr kumimoji="1" lang="en-US" altLang="ja-JP" sz="1000" dirty="0">
              <a:solidFill>
                <a:srgbClr val="0070C0"/>
              </a:solidFill>
              <a:latin typeface="メイリオ" panose="020B0604030504040204" pitchFamily="50" charset="-128"/>
              <a:ea typeface="メイリオ" panose="020B0604030504040204" pitchFamily="50" charset="-128"/>
            </a:endParaRPr>
          </a:p>
          <a:p>
            <a:r>
              <a:rPr kumimoji="1" lang="ja-JP" altLang="en-US" sz="1000" dirty="0">
                <a:solidFill>
                  <a:srgbClr val="0070C0"/>
                </a:solidFill>
                <a:latin typeface="メイリオ" panose="020B0604030504040204" pitchFamily="50" charset="-128"/>
                <a:ea typeface="メイリオ" panose="020B0604030504040204" pitchFamily="50" charset="-128"/>
              </a:rPr>
              <a:t>・他分野の評価者にも伝わるように、当該領域の前提について説明することも、必要に応じて検討してください。</a:t>
            </a:r>
            <a:endParaRPr kumimoji="1" lang="en-US" altLang="ja-JP" sz="1000" dirty="0">
              <a:solidFill>
                <a:srgbClr val="0070C0"/>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27668" y="6367171"/>
            <a:ext cx="1958741" cy="461665"/>
          </a:xfrm>
          <a:prstGeom prst="rect">
            <a:avLst/>
          </a:prstGeom>
          <a:noFill/>
          <a:ln>
            <a:solidFill>
              <a:srgbClr val="FF0000"/>
            </a:solidFill>
          </a:ln>
        </p:spPr>
        <p:txBody>
          <a:bodyPr wrap="none" rtlCol="0">
            <a:spAutoFit/>
          </a:bodyPr>
          <a:lstStyle/>
          <a:p>
            <a:r>
              <a:rPr kumimoji="1" lang="en-US" altLang="ja-JP" sz="2400" dirty="0">
                <a:solidFill>
                  <a:srgbClr val="FF0000"/>
                </a:solidFill>
                <a:latin typeface="メイリオ" panose="020B0604030504040204" pitchFamily="50" charset="-128"/>
                <a:ea typeface="メイリオ" panose="020B0604030504040204" pitchFamily="50" charset="-128"/>
              </a:rPr>
              <a:t>Confidential</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01808" y="119767"/>
            <a:ext cx="3682855" cy="5078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2700" dirty="0">
                <a:latin typeface="メイリオ" panose="020B0604030504040204" pitchFamily="50" charset="-128"/>
                <a:ea typeface="メイリオ" panose="020B0604030504040204" pitchFamily="50" charset="-128"/>
              </a:rPr>
              <a:t>２．本シーズについて</a:t>
            </a:r>
          </a:p>
        </p:txBody>
      </p:sp>
    </p:spTree>
    <p:extLst>
      <p:ext uri="{BB962C8B-B14F-4D97-AF65-F5344CB8AC3E}">
        <p14:creationId xmlns:p14="http://schemas.microsoft.com/office/powerpoint/2010/main" val="2214410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スライド番号プレースホルダー 1"/>
          <p:cNvSpPr>
            <a:spLocks noGrp="1"/>
          </p:cNvSpPr>
          <p:nvPr>
            <p:ph type="sldNum" sz="quarter" idx="12"/>
          </p:nvPr>
        </p:nvSpPr>
        <p:spPr>
          <a:xfrm>
            <a:off x="6889613" y="6305433"/>
            <a:ext cx="2057400" cy="365125"/>
          </a:xfrm>
        </p:spPr>
        <p:txBody>
          <a:bodyPr/>
          <a:lstStyle/>
          <a:p>
            <a:fld id="{B9DC18E0-7DD2-41A3-BBB4-1DAB40BF7BA0}" type="slidenum">
              <a:rPr kumimoji="1" lang="ja-JP" altLang="en-US" sz="2800" smtClean="0">
                <a:latin typeface="メイリオ" panose="020B0604030504040204" pitchFamily="50" charset="-128"/>
                <a:ea typeface="メイリオ" panose="020B0604030504040204" pitchFamily="50" charset="-128"/>
              </a:rPr>
              <a:t>4</a:t>
            </a:fld>
            <a:endParaRPr kumimoji="1" lang="ja-JP" altLang="en-US" sz="28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16180" y="809783"/>
            <a:ext cx="8944198" cy="307777"/>
          </a:xfrm>
          <a:prstGeom prst="rect">
            <a:avLst/>
          </a:prstGeom>
          <a:noFill/>
        </p:spPr>
        <p:txBody>
          <a:bodyPr wrap="square" rtlCol="0">
            <a:spAutoFit/>
          </a:bodyPr>
          <a:lstStyle/>
          <a:p>
            <a:r>
              <a:rPr lang="en-US" altLang="ja-JP" sz="1400" dirty="0">
                <a:solidFill>
                  <a:srgbClr val="0070C0"/>
                </a:solidFill>
                <a:latin typeface="メイリオ" panose="020B0604030504040204" pitchFamily="50" charset="-128"/>
                <a:ea typeface="メイリオ" panose="020B0604030504040204" pitchFamily="50" charset="-128"/>
              </a:rPr>
              <a:t>2-2. </a:t>
            </a:r>
            <a:r>
              <a:rPr lang="ja-JP" altLang="en-US" sz="1400" dirty="0">
                <a:solidFill>
                  <a:srgbClr val="0070C0"/>
                </a:solidFill>
                <a:latin typeface="メイリオ" panose="020B0604030504040204" pitchFamily="50" charset="-128"/>
                <a:ea typeface="メイリオ" panose="020B0604030504040204" pitchFamily="50" charset="-128"/>
              </a:rPr>
              <a:t>競合品（技術）がある場合は、下表を参考に既存品と比較し、優位性を示してください。（</a:t>
            </a:r>
            <a:r>
              <a:rPr lang="en-US" altLang="ja-JP" sz="1400" dirty="0">
                <a:solidFill>
                  <a:srgbClr val="0070C0"/>
                </a:solidFill>
                <a:latin typeface="メイリオ" panose="020B0604030504040204" pitchFamily="50" charset="-128"/>
                <a:ea typeface="メイリオ" panose="020B0604030504040204" pitchFamily="50" charset="-128"/>
              </a:rPr>
              <a:t>1</a:t>
            </a:r>
            <a:r>
              <a:rPr lang="ja-JP" altLang="en-US" sz="1400" dirty="0">
                <a:solidFill>
                  <a:srgbClr val="0070C0"/>
                </a:solidFill>
                <a:latin typeface="メイリオ" panose="020B0604030504040204" pitchFamily="50" charset="-128"/>
                <a:ea typeface="メイリオ" panose="020B0604030504040204" pitchFamily="50" charset="-128"/>
              </a:rPr>
              <a:t>ページ）</a:t>
            </a:r>
          </a:p>
        </p:txBody>
      </p:sp>
      <p:graphicFrame>
        <p:nvGraphicFramePr>
          <p:cNvPr id="12" name="表 11"/>
          <p:cNvGraphicFramePr>
            <a:graphicFrameLocks noGrp="1"/>
          </p:cNvGraphicFramePr>
          <p:nvPr>
            <p:extLst>
              <p:ext uri="{D42A27DB-BD31-4B8C-83A1-F6EECF244321}">
                <p14:modId xmlns:p14="http://schemas.microsoft.com/office/powerpoint/2010/main" val="917014952"/>
              </p:ext>
            </p:extLst>
          </p:nvPr>
        </p:nvGraphicFramePr>
        <p:xfrm>
          <a:off x="2182397" y="1409816"/>
          <a:ext cx="5793202" cy="2424357"/>
        </p:xfrm>
        <a:graphic>
          <a:graphicData uri="http://schemas.openxmlformats.org/drawingml/2006/table">
            <a:tbl>
              <a:tblPr firstRow="1" bandRow="1">
                <a:tableStyleId>{5940675A-B579-460E-94D1-54222C63F5DA}</a:tableStyleId>
              </a:tblPr>
              <a:tblGrid>
                <a:gridCol w="2057075">
                  <a:extLst>
                    <a:ext uri="{9D8B030D-6E8A-4147-A177-3AD203B41FA5}">
                      <a16:colId xmlns:a16="http://schemas.microsoft.com/office/drawing/2014/main" val="3542054932"/>
                    </a:ext>
                  </a:extLst>
                </a:gridCol>
                <a:gridCol w="1971130">
                  <a:extLst>
                    <a:ext uri="{9D8B030D-6E8A-4147-A177-3AD203B41FA5}">
                      <a16:colId xmlns:a16="http://schemas.microsoft.com/office/drawing/2014/main" val="369476194"/>
                    </a:ext>
                  </a:extLst>
                </a:gridCol>
                <a:gridCol w="1764997">
                  <a:extLst>
                    <a:ext uri="{9D8B030D-6E8A-4147-A177-3AD203B41FA5}">
                      <a16:colId xmlns:a16="http://schemas.microsoft.com/office/drawing/2014/main" val="471182384"/>
                    </a:ext>
                  </a:extLst>
                </a:gridCol>
              </a:tblGrid>
              <a:tr h="269618">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項目</a:t>
                      </a:r>
                    </a:p>
                  </a:txBody>
                  <a:tcPr marL="64834" marR="64834" marT="32417" marB="324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開発品</a:t>
                      </a:r>
                    </a:p>
                  </a:txBody>
                  <a:tcPr marL="64834" marR="64834" marT="32417" marB="324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0070C0"/>
                          </a:solidFill>
                          <a:latin typeface="メイリオ" panose="020B0604030504040204" pitchFamily="50" charset="-128"/>
                          <a:ea typeface="メイリオ" panose="020B0604030504040204" pitchFamily="50" charset="-128"/>
                        </a:rPr>
                        <a:t>競合品（●●●）</a:t>
                      </a:r>
                    </a:p>
                  </a:txBody>
                  <a:tcPr marL="64834" marR="64834" marT="32417" marB="3241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3276653"/>
                  </a:ext>
                </a:extLst>
              </a:tr>
              <a:tr h="350877">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１．作用メカニズム</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●●作用（新規）</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●●作用</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6068474"/>
                  </a:ext>
                </a:extLst>
              </a:tr>
              <a:tr h="423415">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２．有効性の向上</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●●病の中等症・重症患者も対象</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●●病の軽症患者のみが対象</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455046"/>
                  </a:ext>
                </a:extLst>
              </a:tr>
              <a:tr h="334177">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３．投与経路の変更</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経口投与可能</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静脈内投与のみ</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1020632"/>
                  </a:ext>
                </a:extLst>
              </a:tr>
              <a:tr h="287111">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４．服薬アドヒアランスの改善</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１日１回の服薬</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a:solidFill>
                            <a:srgbClr val="0070C0"/>
                          </a:solidFill>
                          <a:latin typeface="メイリオ" panose="020B0604030504040204" pitchFamily="50" charset="-128"/>
                          <a:ea typeface="メイリオ" panose="020B0604030504040204" pitchFamily="50" charset="-128"/>
                        </a:rPr>
                        <a:t>１日３回の服薬</a:t>
                      </a: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6233290"/>
                  </a:ext>
                </a:extLst>
              </a:tr>
              <a:tr h="294780">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５．●●●</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2270915"/>
                  </a:ext>
                </a:extLst>
              </a:tr>
              <a:tr h="313717">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６．●●●</a:t>
                      </a: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2110615"/>
                  </a:ext>
                </a:extLst>
              </a:tr>
            </a:tbl>
          </a:graphicData>
        </a:graphic>
      </p:graphicFrame>
      <p:sp>
        <p:nvSpPr>
          <p:cNvPr id="13" name="テキスト ボックス 12"/>
          <p:cNvSpPr txBox="1"/>
          <p:nvPr/>
        </p:nvSpPr>
        <p:spPr>
          <a:xfrm>
            <a:off x="316180" y="1409816"/>
            <a:ext cx="1628972" cy="300082"/>
          </a:xfrm>
          <a:prstGeom prst="rect">
            <a:avLst/>
          </a:prstGeom>
          <a:noFill/>
        </p:spPr>
        <p:txBody>
          <a:bodyPr wrap="none" rtlCol="0">
            <a:spAutoFit/>
          </a:bodyPr>
          <a:lstStyle/>
          <a:p>
            <a:r>
              <a:rPr lang="en-US" altLang="ja-JP" sz="1350" dirty="0">
                <a:solidFill>
                  <a:srgbClr val="FF0000"/>
                </a:solidFill>
                <a:latin typeface="メイリオ" panose="020B0604030504040204" pitchFamily="50" charset="-128"/>
                <a:ea typeface="メイリオ" panose="020B0604030504040204" pitchFamily="50" charset="-128"/>
              </a:rPr>
              <a:t> </a:t>
            </a:r>
            <a:r>
              <a:rPr lang="ja-JP" altLang="en-US" sz="1350" dirty="0">
                <a:solidFill>
                  <a:srgbClr val="0070C0"/>
                </a:solidFill>
                <a:latin typeface="メイリオ" panose="020B0604030504040204" pitchFamily="50" charset="-128"/>
                <a:ea typeface="メイリオ" panose="020B0604030504040204" pitchFamily="50" charset="-128"/>
              </a:rPr>
              <a:t>記載例（</a:t>
            </a:r>
            <a:r>
              <a:rPr lang="ja-JP" altLang="en-US" sz="1350" u="sng" dirty="0">
                <a:solidFill>
                  <a:srgbClr val="0070C0"/>
                </a:solidFill>
                <a:latin typeface="メイリオ" panose="020B0604030504040204" pitchFamily="50" charset="-128"/>
                <a:ea typeface="メイリオ" panose="020B0604030504040204" pitchFamily="50" charset="-128"/>
              </a:rPr>
              <a:t>医薬品</a:t>
            </a:r>
            <a:r>
              <a:rPr lang="ja-JP" altLang="en-US" sz="1350" dirty="0">
                <a:solidFill>
                  <a:srgbClr val="0070C0"/>
                </a:solidFill>
                <a:latin typeface="メイリオ" panose="020B0604030504040204" pitchFamily="50" charset="-128"/>
                <a:ea typeface="メイリオ" panose="020B0604030504040204" pitchFamily="50" charset="-128"/>
              </a:rPr>
              <a:t>）</a:t>
            </a:r>
          </a:p>
        </p:txBody>
      </p:sp>
      <p:sp>
        <p:nvSpPr>
          <p:cNvPr id="14" name="テキスト ボックス 13"/>
          <p:cNvSpPr txBox="1"/>
          <p:nvPr/>
        </p:nvSpPr>
        <p:spPr>
          <a:xfrm>
            <a:off x="27668" y="6367171"/>
            <a:ext cx="1958741" cy="461665"/>
          </a:xfrm>
          <a:prstGeom prst="rect">
            <a:avLst/>
          </a:prstGeom>
          <a:noFill/>
          <a:ln>
            <a:solidFill>
              <a:srgbClr val="FF0000"/>
            </a:solidFill>
          </a:ln>
        </p:spPr>
        <p:txBody>
          <a:bodyPr wrap="none" rtlCol="0">
            <a:spAutoFit/>
          </a:bodyPr>
          <a:lstStyle/>
          <a:p>
            <a:r>
              <a:rPr kumimoji="1" lang="en-US" altLang="ja-JP" sz="2400" dirty="0">
                <a:solidFill>
                  <a:srgbClr val="FF0000"/>
                </a:solidFill>
                <a:latin typeface="メイリオ" panose="020B0604030504040204" pitchFamily="50" charset="-128"/>
                <a:ea typeface="メイリオ" panose="020B0604030504040204" pitchFamily="50" charset="-128"/>
              </a:rPr>
              <a:t>Confidential</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01808" y="119767"/>
            <a:ext cx="3682855" cy="5078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2700" dirty="0">
                <a:latin typeface="メイリオ" panose="020B0604030504040204" pitchFamily="50" charset="-128"/>
                <a:ea typeface="メイリオ" panose="020B0604030504040204" pitchFamily="50" charset="-128"/>
              </a:rPr>
              <a:t>２．本シーズについて</a:t>
            </a:r>
          </a:p>
        </p:txBody>
      </p:sp>
      <p:sp>
        <p:nvSpPr>
          <p:cNvPr id="8" name="テキスト ボックス 7"/>
          <p:cNvSpPr txBox="1"/>
          <p:nvPr/>
        </p:nvSpPr>
        <p:spPr>
          <a:xfrm>
            <a:off x="339590" y="4074404"/>
            <a:ext cx="1742785" cy="300082"/>
          </a:xfrm>
          <a:prstGeom prst="rect">
            <a:avLst/>
          </a:prstGeom>
          <a:noFill/>
        </p:spPr>
        <p:txBody>
          <a:bodyPr wrap="none" rtlCol="0">
            <a:spAutoFit/>
          </a:bodyPr>
          <a:lstStyle/>
          <a:p>
            <a:r>
              <a:rPr lang="ja-JP" altLang="en-US" sz="1350" dirty="0">
                <a:solidFill>
                  <a:srgbClr val="0070C0"/>
                </a:solidFill>
                <a:latin typeface="メイリオ" panose="020B0604030504040204" pitchFamily="50" charset="-128"/>
                <a:ea typeface="メイリオ" panose="020B0604030504040204" pitchFamily="50" charset="-128"/>
              </a:rPr>
              <a:t>記載例（</a:t>
            </a:r>
            <a:r>
              <a:rPr lang="ja-JP" altLang="en-US" sz="1350" u="sng" dirty="0">
                <a:solidFill>
                  <a:srgbClr val="0070C0"/>
                </a:solidFill>
                <a:latin typeface="メイリオ" panose="020B0604030504040204" pitchFamily="50" charset="-128"/>
                <a:ea typeface="メイリオ" panose="020B0604030504040204" pitchFamily="50" charset="-128"/>
              </a:rPr>
              <a:t>医療機器</a:t>
            </a:r>
            <a:r>
              <a:rPr lang="ja-JP" altLang="en-US" sz="1350" dirty="0">
                <a:solidFill>
                  <a:srgbClr val="0070C0"/>
                </a:solidFill>
                <a:latin typeface="メイリオ" panose="020B0604030504040204" pitchFamily="50" charset="-128"/>
                <a:ea typeface="メイリオ" panose="020B0604030504040204" pitchFamily="50" charset="-128"/>
              </a:rPr>
              <a:t>）</a:t>
            </a:r>
          </a:p>
        </p:txBody>
      </p:sp>
      <p:graphicFrame>
        <p:nvGraphicFramePr>
          <p:cNvPr id="10" name="表 9"/>
          <p:cNvGraphicFramePr>
            <a:graphicFrameLocks noGrp="1"/>
          </p:cNvGraphicFramePr>
          <p:nvPr>
            <p:extLst>
              <p:ext uri="{D42A27DB-BD31-4B8C-83A1-F6EECF244321}">
                <p14:modId xmlns:p14="http://schemas.microsoft.com/office/powerpoint/2010/main" val="4171306832"/>
              </p:ext>
            </p:extLst>
          </p:nvPr>
        </p:nvGraphicFramePr>
        <p:xfrm>
          <a:off x="2182397" y="4074404"/>
          <a:ext cx="5793202" cy="2706225"/>
        </p:xfrm>
        <a:graphic>
          <a:graphicData uri="http://schemas.openxmlformats.org/drawingml/2006/table">
            <a:tbl>
              <a:tblPr firstRow="1" bandRow="1">
                <a:tableStyleId>{5940675A-B579-460E-94D1-54222C63F5DA}</a:tableStyleId>
              </a:tblPr>
              <a:tblGrid>
                <a:gridCol w="980919">
                  <a:extLst>
                    <a:ext uri="{9D8B030D-6E8A-4147-A177-3AD203B41FA5}">
                      <a16:colId xmlns:a16="http://schemas.microsoft.com/office/drawing/2014/main" val="3542054932"/>
                    </a:ext>
                  </a:extLst>
                </a:gridCol>
                <a:gridCol w="1118095">
                  <a:extLst>
                    <a:ext uri="{9D8B030D-6E8A-4147-A177-3AD203B41FA5}">
                      <a16:colId xmlns:a16="http://schemas.microsoft.com/office/drawing/2014/main" val="1245988528"/>
                    </a:ext>
                  </a:extLst>
                </a:gridCol>
                <a:gridCol w="1946669">
                  <a:extLst>
                    <a:ext uri="{9D8B030D-6E8A-4147-A177-3AD203B41FA5}">
                      <a16:colId xmlns:a16="http://schemas.microsoft.com/office/drawing/2014/main" val="369476194"/>
                    </a:ext>
                  </a:extLst>
                </a:gridCol>
                <a:gridCol w="1747519">
                  <a:extLst>
                    <a:ext uri="{9D8B030D-6E8A-4147-A177-3AD203B41FA5}">
                      <a16:colId xmlns:a16="http://schemas.microsoft.com/office/drawing/2014/main" val="471182384"/>
                    </a:ext>
                  </a:extLst>
                </a:gridCol>
              </a:tblGrid>
              <a:tr h="208367">
                <a:tc gridSpan="2">
                  <a:txBody>
                    <a:bodyPr/>
                    <a:lstStyle/>
                    <a:p>
                      <a:pPr algn="ct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開発品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競合品（●●●）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3276653"/>
                  </a:ext>
                </a:extLst>
              </a:tr>
              <a:tr h="208367">
                <a:tc gridSpan="2">
                  <a:txBody>
                    <a:bodyPr/>
                    <a:lstStyle/>
                    <a:p>
                      <a:pPr algn="l"/>
                      <a:r>
                        <a:rPr kumimoji="1" lang="ja-JP" altLang="en-US" sz="1200" dirty="0">
                          <a:solidFill>
                            <a:srgbClr val="0070C0"/>
                          </a:solidFill>
                          <a:latin typeface="メイリオ" panose="020B0604030504040204" pitchFamily="50" charset="-128"/>
                          <a:ea typeface="メイリオ" panose="020B0604030504040204" pitchFamily="50" charset="-128"/>
                        </a:rPr>
                        <a:t>１．素材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9011346"/>
                  </a:ext>
                </a:extLst>
              </a:tr>
              <a:tr h="208367">
                <a:tc gridSpan="2">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２．材型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スポンジ→ゲル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スポンジ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6068474"/>
                  </a:ext>
                </a:extLst>
              </a:tr>
              <a:tr h="208367">
                <a:tc gridSpan="2">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３．クラス分類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未確認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高度管理医療機器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455046"/>
                  </a:ext>
                </a:extLst>
              </a:tr>
              <a:tr h="208367">
                <a:tc gridSpan="2">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４．製造元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（共同開発先があれば）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●●社／英国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1020632"/>
                  </a:ext>
                </a:extLst>
              </a:tr>
              <a:tr h="511665">
                <a:tc gridSpan="2">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５．製品写真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6233290"/>
                  </a:ext>
                </a:extLst>
              </a:tr>
              <a:tr h="208367">
                <a:tc rowSpan="3">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６．素材、剤型による機能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菌増殖抑制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solidFill>
                            <a:srgbClr val="0070C0"/>
                          </a:solidFill>
                          <a:latin typeface="メイリオ" panose="020B0604030504040204" pitchFamily="50" charset="-128"/>
                          <a:ea typeface="メイリオ" panose="020B0604030504040204" pitchFamily="50" charset="-128"/>
                        </a:rPr>
                        <a:t>×</a:t>
                      </a: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2026822"/>
                  </a:ext>
                </a:extLst>
              </a:tr>
              <a:tr h="208367">
                <a:tc vMerge="1">
                  <a:txBody>
                    <a:bodyPr/>
                    <a:lstStyle/>
                    <a:p>
                      <a:endParaRPr kumimoji="1" lang="ja-JP" altLang="en-US"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創面保護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7016674"/>
                  </a:ext>
                </a:extLst>
              </a:tr>
              <a:tr h="208367">
                <a:tc vMerge="1">
                  <a:txBody>
                    <a:bodyPr/>
                    <a:lstStyle/>
                    <a:p>
                      <a:endParaRPr kumimoji="1" lang="ja-JP" altLang="en-US"/>
                    </a:p>
                  </a:txBody>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創面密着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9171635"/>
                  </a:ext>
                </a:extLst>
              </a:tr>
            </a:tbl>
          </a:graphicData>
        </a:graphic>
      </p:graphicFrame>
      <p:sp>
        <p:nvSpPr>
          <p:cNvPr id="16" name="テキスト ボックス 15"/>
          <p:cNvSpPr txBox="1"/>
          <p:nvPr/>
        </p:nvSpPr>
        <p:spPr>
          <a:xfrm>
            <a:off x="631673" y="1053524"/>
            <a:ext cx="7494359" cy="400110"/>
          </a:xfrm>
          <a:prstGeom prst="rect">
            <a:avLst/>
          </a:prstGeom>
          <a:noFill/>
        </p:spPr>
        <p:txBody>
          <a:bodyPr wrap="none" rtlCol="0">
            <a:spAutoFit/>
          </a:bodyPr>
          <a:lstStyle/>
          <a:p>
            <a:r>
              <a:rPr lang="en-US" altLang="ja-JP" sz="1000" dirty="0">
                <a:solidFill>
                  <a:srgbClr val="0070C0"/>
                </a:solidFill>
                <a:latin typeface="メイリオ" panose="020B0604030504040204" pitchFamily="50" charset="-128"/>
                <a:ea typeface="メイリオ" panose="020B0604030504040204" pitchFamily="50" charset="-128"/>
              </a:rPr>
              <a:t>※</a:t>
            </a:r>
            <a:r>
              <a:rPr lang="ja-JP" altLang="en-US" sz="1000" dirty="0">
                <a:solidFill>
                  <a:srgbClr val="0070C0"/>
                </a:solidFill>
                <a:latin typeface="メイリオ" panose="020B0604030504040204" pitchFamily="50" charset="-128"/>
                <a:ea typeface="メイリオ" panose="020B0604030504040204" pitchFamily="50" charset="-128"/>
              </a:rPr>
              <a:t>項目については、以下の記載例を参考に自由に設定の上、表を作成ください。</a:t>
            </a:r>
            <a:endParaRPr lang="en-US" altLang="ja-JP" sz="1000" dirty="0">
              <a:solidFill>
                <a:srgbClr val="0070C0"/>
              </a:solidFill>
              <a:latin typeface="メイリオ" panose="020B0604030504040204" pitchFamily="50" charset="-128"/>
              <a:ea typeface="メイリオ" panose="020B0604030504040204" pitchFamily="50" charset="-128"/>
            </a:endParaRPr>
          </a:p>
          <a:p>
            <a:r>
              <a:rPr lang="ja-JP" altLang="en-US" sz="1000" dirty="0">
                <a:solidFill>
                  <a:srgbClr val="0070C0"/>
                </a:solidFill>
                <a:latin typeface="メイリオ" panose="020B0604030504040204" pitchFamily="50" charset="-128"/>
                <a:ea typeface="メイリオ" panose="020B0604030504040204" pitchFamily="50" charset="-128"/>
              </a:rPr>
              <a:t>　適宜、非類似の同一疾患の近い位置付けの既存治療、類似の他疾患の治療、他の開発中の治療との比較も検討してください。</a:t>
            </a:r>
          </a:p>
        </p:txBody>
      </p:sp>
    </p:spTree>
    <p:extLst>
      <p:ext uri="{BB962C8B-B14F-4D97-AF65-F5344CB8AC3E}">
        <p14:creationId xmlns:p14="http://schemas.microsoft.com/office/powerpoint/2010/main" val="404573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126522" y="157433"/>
            <a:ext cx="3810813" cy="5078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ja-JP" altLang="en-US" sz="2700" dirty="0">
                <a:latin typeface="メイリオ" panose="020B0604030504040204" pitchFamily="50" charset="-128"/>
                <a:ea typeface="メイリオ" panose="020B0604030504040204" pitchFamily="50" charset="-128"/>
              </a:rPr>
              <a:t>４．スケジュール</a:t>
            </a:r>
            <a:endParaRPr lang="en-US" altLang="ja-JP" sz="27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382407" y="895574"/>
            <a:ext cx="8622271" cy="30777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メイリオ" panose="020B0604030504040204" pitchFamily="50" charset="-128"/>
                <a:ea typeface="メイリオ" panose="020B0604030504040204" pitchFamily="50" charset="-128"/>
              </a:rPr>
              <a:t>本プログラムで実施する</a:t>
            </a:r>
            <a:r>
              <a:rPr lang="ja-JP" altLang="en-US" sz="1400" u="sng" dirty="0">
                <a:solidFill>
                  <a:srgbClr val="0070C0"/>
                </a:solidFill>
                <a:latin typeface="メイリオ" panose="020B0604030504040204" pitchFamily="50" charset="-128"/>
                <a:ea typeface="メイリオ" panose="020B0604030504040204" pitchFamily="50" charset="-128"/>
              </a:rPr>
              <a:t>２年間のスケジュール</a:t>
            </a:r>
            <a:r>
              <a:rPr lang="ja-JP" altLang="en-US" sz="1400" dirty="0">
                <a:solidFill>
                  <a:srgbClr val="0070C0"/>
                </a:solidFill>
                <a:latin typeface="メイリオ" panose="020B0604030504040204" pitchFamily="50" charset="-128"/>
                <a:ea typeface="メイリオ" panose="020B0604030504040204" pitchFamily="50" charset="-128"/>
              </a:rPr>
              <a:t>について、簡潔に記載ください。</a:t>
            </a:r>
            <a:endParaRPr lang="en-US" altLang="ja-JP" sz="1400" dirty="0">
              <a:solidFill>
                <a:srgbClr val="0070C0"/>
              </a:solidFill>
              <a:latin typeface="メイリオ" panose="020B0604030504040204" pitchFamily="50" charset="-128"/>
              <a:ea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68406062"/>
              </p:ext>
            </p:extLst>
          </p:nvPr>
        </p:nvGraphicFramePr>
        <p:xfrm>
          <a:off x="264364" y="1375261"/>
          <a:ext cx="8599490" cy="4097745"/>
        </p:xfrm>
        <a:graphic>
          <a:graphicData uri="http://schemas.openxmlformats.org/drawingml/2006/table">
            <a:tbl>
              <a:tblPr/>
              <a:tblGrid>
                <a:gridCol w="1614738">
                  <a:extLst>
                    <a:ext uri="{9D8B030D-6E8A-4147-A177-3AD203B41FA5}">
                      <a16:colId xmlns:a16="http://schemas.microsoft.com/office/drawing/2014/main" val="4240120042"/>
                    </a:ext>
                  </a:extLst>
                </a:gridCol>
                <a:gridCol w="542336">
                  <a:extLst>
                    <a:ext uri="{9D8B030D-6E8A-4147-A177-3AD203B41FA5}">
                      <a16:colId xmlns:a16="http://schemas.microsoft.com/office/drawing/2014/main" val="2509717588"/>
                    </a:ext>
                  </a:extLst>
                </a:gridCol>
                <a:gridCol w="536868">
                  <a:extLst>
                    <a:ext uri="{9D8B030D-6E8A-4147-A177-3AD203B41FA5}">
                      <a16:colId xmlns:a16="http://schemas.microsoft.com/office/drawing/2014/main" val="90806389"/>
                    </a:ext>
                  </a:extLst>
                </a:gridCol>
                <a:gridCol w="536868">
                  <a:extLst>
                    <a:ext uri="{9D8B030D-6E8A-4147-A177-3AD203B41FA5}">
                      <a16:colId xmlns:a16="http://schemas.microsoft.com/office/drawing/2014/main" val="4011668565"/>
                    </a:ext>
                  </a:extLst>
                </a:gridCol>
                <a:gridCol w="536868">
                  <a:extLst>
                    <a:ext uri="{9D8B030D-6E8A-4147-A177-3AD203B41FA5}">
                      <a16:colId xmlns:a16="http://schemas.microsoft.com/office/drawing/2014/main" val="900859426"/>
                    </a:ext>
                  </a:extLst>
                </a:gridCol>
                <a:gridCol w="536868">
                  <a:extLst>
                    <a:ext uri="{9D8B030D-6E8A-4147-A177-3AD203B41FA5}">
                      <a16:colId xmlns:a16="http://schemas.microsoft.com/office/drawing/2014/main" val="144146678"/>
                    </a:ext>
                  </a:extLst>
                </a:gridCol>
                <a:gridCol w="536868">
                  <a:extLst>
                    <a:ext uri="{9D8B030D-6E8A-4147-A177-3AD203B41FA5}">
                      <a16:colId xmlns:a16="http://schemas.microsoft.com/office/drawing/2014/main" val="1598779884"/>
                    </a:ext>
                  </a:extLst>
                </a:gridCol>
                <a:gridCol w="536868">
                  <a:extLst>
                    <a:ext uri="{9D8B030D-6E8A-4147-A177-3AD203B41FA5}">
                      <a16:colId xmlns:a16="http://schemas.microsoft.com/office/drawing/2014/main" val="25416391"/>
                    </a:ext>
                  </a:extLst>
                </a:gridCol>
                <a:gridCol w="536868">
                  <a:extLst>
                    <a:ext uri="{9D8B030D-6E8A-4147-A177-3AD203B41FA5}">
                      <a16:colId xmlns:a16="http://schemas.microsoft.com/office/drawing/2014/main" val="438154796"/>
                    </a:ext>
                  </a:extLst>
                </a:gridCol>
                <a:gridCol w="536868">
                  <a:extLst>
                    <a:ext uri="{9D8B030D-6E8A-4147-A177-3AD203B41FA5}">
                      <a16:colId xmlns:a16="http://schemas.microsoft.com/office/drawing/2014/main" val="1179033891"/>
                    </a:ext>
                  </a:extLst>
                </a:gridCol>
                <a:gridCol w="536868">
                  <a:extLst>
                    <a:ext uri="{9D8B030D-6E8A-4147-A177-3AD203B41FA5}">
                      <a16:colId xmlns:a16="http://schemas.microsoft.com/office/drawing/2014/main" val="429573217"/>
                    </a:ext>
                  </a:extLst>
                </a:gridCol>
                <a:gridCol w="536868">
                  <a:extLst>
                    <a:ext uri="{9D8B030D-6E8A-4147-A177-3AD203B41FA5}">
                      <a16:colId xmlns:a16="http://schemas.microsoft.com/office/drawing/2014/main" val="2011678586"/>
                    </a:ext>
                  </a:extLst>
                </a:gridCol>
                <a:gridCol w="536868">
                  <a:extLst>
                    <a:ext uri="{9D8B030D-6E8A-4147-A177-3AD203B41FA5}">
                      <a16:colId xmlns:a16="http://schemas.microsoft.com/office/drawing/2014/main" val="2476855951"/>
                    </a:ext>
                  </a:extLst>
                </a:gridCol>
                <a:gridCol w="536868">
                  <a:extLst>
                    <a:ext uri="{9D8B030D-6E8A-4147-A177-3AD203B41FA5}">
                      <a16:colId xmlns:a16="http://schemas.microsoft.com/office/drawing/2014/main" val="3985172803"/>
                    </a:ext>
                  </a:extLst>
                </a:gridCol>
              </a:tblGrid>
              <a:tr h="313145">
                <a:tc rowSpan="2">
                  <a:txBody>
                    <a:bodyPr/>
                    <a:lstStyle/>
                    <a:p>
                      <a:pPr algn="ctr">
                        <a:spcAft>
                          <a:spcPts val="0"/>
                        </a:spcAft>
                      </a:pPr>
                      <a:r>
                        <a:rPr lang="ja-JP" sz="1050" kern="50" dirty="0">
                          <a:effectLst/>
                          <a:latin typeface="メイリオ" panose="020B0604030504040204" pitchFamily="50" charset="-128"/>
                          <a:ea typeface="メイリオ" panose="020B0604030504040204" pitchFamily="50" charset="-128"/>
                          <a:cs typeface="Book Antiqua" panose="02040602050305030304" pitchFamily="18" charset="0"/>
                        </a:rPr>
                        <a:t>実施内容</a:t>
                      </a:r>
                      <a:endParaRPr lang="ja-JP" sz="12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spcAft>
                          <a:spcPts val="0"/>
                        </a:spcAft>
                      </a:pPr>
                      <a:r>
                        <a:rPr lang="ja-JP" sz="1050" kern="50" dirty="0">
                          <a:effectLst/>
                          <a:latin typeface="メイリオ" panose="020B0604030504040204" pitchFamily="50" charset="-128"/>
                          <a:ea typeface="メイリオ" panose="020B0604030504040204" pitchFamily="50" charset="-128"/>
                          <a:cs typeface="Book Antiqua" panose="02040602050305030304" pitchFamily="18" charset="0"/>
                        </a:rPr>
                        <a:t>担当者</a:t>
                      </a:r>
                      <a:endParaRPr lang="ja-JP" sz="12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6">
                  <a:txBody>
                    <a:bodyPr/>
                    <a:lstStyle/>
                    <a:p>
                      <a:pPr algn="ctr">
                        <a:spcAft>
                          <a:spcPts val="0"/>
                        </a:spcAft>
                      </a:pPr>
                      <a:r>
                        <a:rPr lang="en-US" sz="1400" kern="50" dirty="0">
                          <a:effectLst/>
                          <a:latin typeface="メイリオ" panose="020B0604030504040204" pitchFamily="50" charset="-128"/>
                          <a:ea typeface="メイリオ" panose="020B0604030504040204" pitchFamily="50" charset="-128"/>
                          <a:cs typeface="Book Antiqua" panose="02040602050305030304" pitchFamily="18" charset="0"/>
                        </a:rPr>
                        <a:t>2026</a:t>
                      </a:r>
                      <a:r>
                        <a:rPr lang="ja-JP" sz="1400" kern="50" dirty="0">
                          <a:effectLst/>
                          <a:latin typeface="メイリオ" panose="020B0604030504040204" pitchFamily="50" charset="-128"/>
                          <a:ea typeface="メイリオ" panose="020B0604030504040204" pitchFamily="50" charset="-128"/>
                          <a:cs typeface="Book Antiqua" panose="02040602050305030304" pitchFamily="18" charset="0"/>
                        </a:rPr>
                        <a:t>年度</a:t>
                      </a: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a:spcAft>
                          <a:spcPts val="0"/>
                        </a:spcAft>
                      </a:pPr>
                      <a:r>
                        <a:rPr lang="en-US" sz="1400" kern="50" dirty="0">
                          <a:effectLst/>
                          <a:latin typeface="メイリオ" panose="020B0604030504040204" pitchFamily="50" charset="-128"/>
                          <a:ea typeface="メイリオ" panose="020B0604030504040204" pitchFamily="50" charset="-128"/>
                          <a:cs typeface="Book Antiqua" panose="02040602050305030304" pitchFamily="18" charset="0"/>
                        </a:rPr>
                        <a:t>2027</a:t>
                      </a:r>
                      <a:r>
                        <a:rPr lang="ja-JP" sz="1400" kern="50" dirty="0">
                          <a:effectLst/>
                          <a:latin typeface="メイリオ" panose="020B0604030504040204" pitchFamily="50" charset="-128"/>
                          <a:ea typeface="メイリオ" panose="020B0604030504040204" pitchFamily="50" charset="-128"/>
                          <a:cs typeface="Book Antiqua" panose="02040602050305030304" pitchFamily="18" charset="0"/>
                        </a:rPr>
                        <a:t>年度</a:t>
                      </a: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15153065"/>
                  </a:ext>
                </a:extLst>
              </a:tr>
              <a:tr h="35626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4-5</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6-7</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8-9</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10-11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12-1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2-3</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4-5</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6-7</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8-9</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10-11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12-1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2-3</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1872887"/>
                  </a:ext>
                </a:extLst>
              </a:tr>
              <a:tr h="841475">
                <a:tc>
                  <a:txBody>
                    <a:bodyPr/>
                    <a:lstStyle/>
                    <a:p>
                      <a:pPr marL="0" lvl="0" indent="0" algn="l">
                        <a:spcAft>
                          <a:spcPts val="0"/>
                        </a:spcAft>
                        <a:buFont typeface="+mj-ea"/>
                        <a:buNone/>
                      </a:pPr>
                      <a:r>
                        <a:rPr lang="ja-JP" alt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（１）試験物の最終化</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7475468"/>
                  </a:ext>
                </a:extLst>
              </a:tr>
              <a:tr h="923163">
                <a:tc>
                  <a:txBody>
                    <a:bodyPr/>
                    <a:lstStyle/>
                    <a:p>
                      <a:pPr marL="0" lvl="0" indent="0" algn="l">
                        <a:spcAft>
                          <a:spcPts val="0"/>
                        </a:spcAft>
                        <a:buFont typeface="+mj-ea"/>
                        <a:buNone/>
                      </a:pPr>
                      <a:r>
                        <a:rPr lang="ja-JP" alt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（２）</a:t>
                      </a:r>
                      <a:r>
                        <a:rPr lang="ja-JP"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モデル動物での薬効試験</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179561"/>
                  </a:ext>
                </a:extLst>
              </a:tr>
              <a:tr h="830306">
                <a:tc>
                  <a:txBody>
                    <a:bodyPr/>
                    <a:lstStyle/>
                    <a:p>
                      <a:pPr marL="0" lvl="0" indent="0" algn="just">
                        <a:spcAft>
                          <a:spcPts val="0"/>
                        </a:spcAft>
                        <a:buFont typeface="+mj-ea"/>
                        <a:buNone/>
                      </a:pP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（３）企業との折衝</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7970480"/>
                  </a:ext>
                </a:extLst>
              </a:tr>
              <a:tr h="833394">
                <a:tc>
                  <a:txBody>
                    <a:bodyPr/>
                    <a:lstStyle/>
                    <a:p>
                      <a:pPr marL="0" lvl="0" indent="0" algn="l">
                        <a:spcAft>
                          <a:spcPts val="0"/>
                        </a:spcAft>
                        <a:buFont typeface="+mj-ea"/>
                        <a:buNone/>
                      </a:pP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（４）</a:t>
                      </a:r>
                      <a:r>
                        <a:rPr lang="en-US" alt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PMDA</a:t>
                      </a: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事前面談、　</a:t>
                      </a:r>
                      <a:endParaRPr lang="en-US" alt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marL="0" lvl="0" indent="0" algn="l">
                        <a:spcAft>
                          <a:spcPts val="0"/>
                        </a:spcAft>
                        <a:buFont typeface="+mj-ea"/>
                        <a:buNone/>
                      </a:pP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　　　対面助言</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endPar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4079812"/>
                  </a:ext>
                </a:extLst>
              </a:tr>
            </a:tbl>
          </a:graphicData>
        </a:graphic>
      </p:graphicFrame>
      <p:cxnSp>
        <p:nvCxnSpPr>
          <p:cNvPr id="36" name="AutoShape 23"/>
          <p:cNvCxnSpPr>
            <a:cxnSpLocks noChangeShapeType="1"/>
          </p:cNvCxnSpPr>
          <p:nvPr/>
        </p:nvCxnSpPr>
        <p:spPr bwMode="auto">
          <a:xfrm>
            <a:off x="2420938" y="2451217"/>
            <a:ext cx="2522537" cy="1587"/>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sp>
        <p:nvSpPr>
          <p:cNvPr id="40" name="テキスト ボックス 39"/>
          <p:cNvSpPr txBox="1"/>
          <p:nvPr/>
        </p:nvSpPr>
        <p:spPr>
          <a:xfrm>
            <a:off x="126522" y="6208893"/>
            <a:ext cx="1958741" cy="461665"/>
          </a:xfrm>
          <a:prstGeom prst="rect">
            <a:avLst/>
          </a:prstGeom>
          <a:noFill/>
          <a:ln>
            <a:solidFill>
              <a:srgbClr val="FF0000"/>
            </a:solidFill>
          </a:ln>
        </p:spPr>
        <p:txBody>
          <a:bodyPr wrap="none" rtlCol="0">
            <a:spAutoFit/>
          </a:bodyPr>
          <a:lstStyle/>
          <a:p>
            <a:r>
              <a:rPr kumimoji="1" lang="en-US" altLang="ja-JP" sz="2400" dirty="0">
                <a:solidFill>
                  <a:srgbClr val="FF0000"/>
                </a:solidFill>
                <a:latin typeface="メイリオ" panose="020B0604030504040204" pitchFamily="50" charset="-128"/>
                <a:ea typeface="メイリオ" panose="020B0604030504040204" pitchFamily="50" charset="-128"/>
              </a:rPr>
              <a:t>Confidential</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41" name="スライド番号プレースホルダー 1"/>
          <p:cNvSpPr>
            <a:spLocks noGrp="1"/>
          </p:cNvSpPr>
          <p:nvPr>
            <p:ph type="sldNum" sz="quarter" idx="12"/>
          </p:nvPr>
        </p:nvSpPr>
        <p:spPr>
          <a:xfrm>
            <a:off x="6889613" y="6305433"/>
            <a:ext cx="2057400" cy="365125"/>
          </a:xfrm>
        </p:spPr>
        <p:txBody>
          <a:bodyPr/>
          <a:lstStyle/>
          <a:p>
            <a:fld id="{B9DC18E0-7DD2-41A3-BBB4-1DAB40BF7BA0}" type="slidenum">
              <a:rPr kumimoji="1" lang="ja-JP" altLang="en-US" sz="2800" smtClean="0">
                <a:latin typeface="メイリオ" panose="020B0604030504040204" pitchFamily="50" charset="-128"/>
                <a:ea typeface="メイリオ" panose="020B0604030504040204" pitchFamily="50" charset="-128"/>
              </a:rPr>
              <a:t>5</a:t>
            </a:fld>
            <a:endParaRPr kumimoji="1" lang="ja-JP" altLang="en-US" sz="2800" dirty="0">
              <a:latin typeface="メイリオ" panose="020B0604030504040204" pitchFamily="50" charset="-128"/>
              <a:ea typeface="メイリオ" panose="020B0604030504040204" pitchFamily="50" charset="-128"/>
            </a:endParaRPr>
          </a:p>
        </p:txBody>
      </p:sp>
      <p:cxnSp>
        <p:nvCxnSpPr>
          <p:cNvPr id="42" name="AutoShape 23"/>
          <p:cNvCxnSpPr>
            <a:cxnSpLocks noChangeShapeType="1"/>
          </p:cNvCxnSpPr>
          <p:nvPr/>
        </p:nvCxnSpPr>
        <p:spPr bwMode="auto">
          <a:xfrm>
            <a:off x="4564110" y="3289417"/>
            <a:ext cx="2522537" cy="1587"/>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43" name="AutoShape 23"/>
          <p:cNvCxnSpPr>
            <a:cxnSpLocks noChangeShapeType="1"/>
          </p:cNvCxnSpPr>
          <p:nvPr/>
        </p:nvCxnSpPr>
        <p:spPr bwMode="auto">
          <a:xfrm>
            <a:off x="2598471" y="4209561"/>
            <a:ext cx="5407283" cy="1587"/>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44" name="AutoShape 23"/>
          <p:cNvCxnSpPr>
            <a:cxnSpLocks noChangeShapeType="1"/>
          </p:cNvCxnSpPr>
          <p:nvPr/>
        </p:nvCxnSpPr>
        <p:spPr bwMode="auto">
          <a:xfrm flipV="1">
            <a:off x="6710701" y="5043575"/>
            <a:ext cx="1321912" cy="3635"/>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sp>
        <p:nvSpPr>
          <p:cNvPr id="3" name="正方形/長方形 2"/>
          <p:cNvSpPr/>
          <p:nvPr/>
        </p:nvSpPr>
        <p:spPr>
          <a:xfrm>
            <a:off x="319499" y="5517784"/>
            <a:ext cx="8544356" cy="646331"/>
          </a:xfrm>
          <a:prstGeom prst="rect">
            <a:avLst/>
          </a:prstGeom>
        </p:spPr>
        <p:txBody>
          <a:bodyPr wrap="square">
            <a:spAutoFit/>
          </a:bodyPr>
          <a:lstStyle/>
          <a:p>
            <a:r>
              <a:rPr lang="ja-JP" altLang="en-US" sz="1200" dirty="0">
                <a:solidFill>
                  <a:srgbClr val="0070C0"/>
                </a:solidFill>
                <a:latin typeface="メイリオ" panose="020B0604030504040204" pitchFamily="50" charset="-128"/>
                <a:ea typeface="メイリオ" panose="020B0604030504040204" pitchFamily="50" charset="-128"/>
              </a:rPr>
              <a:t>注：実施内容の行は適宜増減してください。担当者は 申請書の</a:t>
            </a:r>
            <a:r>
              <a:rPr lang="en-US" altLang="ja-JP" sz="1200" dirty="0">
                <a:solidFill>
                  <a:srgbClr val="0070C0"/>
                </a:solidFill>
                <a:latin typeface="メイリオ" panose="020B0604030504040204" pitchFamily="50" charset="-128"/>
                <a:ea typeface="メイリオ" panose="020B0604030504040204" pitchFamily="50" charset="-128"/>
              </a:rPr>
              <a:t>4.</a:t>
            </a:r>
            <a:r>
              <a:rPr lang="ja-JP" altLang="en-US" sz="1200" dirty="0">
                <a:solidFill>
                  <a:srgbClr val="0070C0"/>
                </a:solidFill>
                <a:latin typeface="メイリオ" panose="020B0604030504040204" pitchFamily="50" charset="-128"/>
                <a:ea typeface="メイリオ" panose="020B0604030504040204" pitchFamily="50" charset="-128"/>
              </a:rPr>
              <a:t>参加者リストと一致させてください。</a:t>
            </a:r>
            <a:endParaRPr lang="en-US" altLang="ja-JP" sz="1200" dirty="0">
              <a:solidFill>
                <a:srgbClr val="0070C0"/>
              </a:solidFill>
              <a:latin typeface="メイリオ" panose="020B0604030504040204" pitchFamily="50" charset="-128"/>
              <a:ea typeface="メイリオ" panose="020B0604030504040204" pitchFamily="50" charset="-128"/>
            </a:endParaRPr>
          </a:p>
          <a:p>
            <a:r>
              <a:rPr lang="ja-JP" altLang="en-US" sz="1200" dirty="0">
                <a:solidFill>
                  <a:srgbClr val="0070C0"/>
                </a:solidFill>
                <a:latin typeface="メイリオ" panose="020B0604030504040204" pitchFamily="50" charset="-128"/>
                <a:ea typeface="メイリオ" panose="020B0604030504040204" pitchFamily="50" charset="-128"/>
              </a:rPr>
              <a:t>本研究課題の目標は</a:t>
            </a:r>
            <a:r>
              <a:rPr lang="en-US" altLang="ja-JP" sz="1200" dirty="0">
                <a:solidFill>
                  <a:srgbClr val="0070C0"/>
                </a:solidFill>
                <a:latin typeface="メイリオ" panose="020B0604030504040204" pitchFamily="50" charset="-128"/>
                <a:ea typeface="メイリオ" panose="020B0604030504040204" pitchFamily="50" charset="-128"/>
              </a:rPr>
              <a:t>2027</a:t>
            </a:r>
            <a:r>
              <a:rPr lang="ja-JP" altLang="en-US" sz="1200" dirty="0">
                <a:solidFill>
                  <a:srgbClr val="0070C0"/>
                </a:solidFill>
                <a:latin typeface="メイリオ" panose="020B0604030504040204" pitchFamily="50" charset="-128"/>
                <a:ea typeface="メイリオ" panose="020B0604030504040204" pitchFamily="50" charset="-128"/>
              </a:rPr>
              <a:t>年度内の</a:t>
            </a:r>
            <a:r>
              <a:rPr lang="en-US" altLang="ja-JP" sz="1200" dirty="0">
                <a:solidFill>
                  <a:srgbClr val="0070C0"/>
                </a:solidFill>
                <a:latin typeface="メイリオ" panose="020B0604030504040204" pitchFamily="50" charset="-128"/>
                <a:ea typeface="メイリオ" panose="020B0604030504040204" pitchFamily="50" charset="-128"/>
              </a:rPr>
              <a:t>PMDA</a:t>
            </a:r>
            <a:r>
              <a:rPr lang="ja-JP" altLang="en-US" sz="1200" dirty="0">
                <a:solidFill>
                  <a:srgbClr val="0070C0"/>
                </a:solidFill>
                <a:latin typeface="メイリオ" panose="020B0604030504040204" pitchFamily="50" charset="-128"/>
                <a:ea typeface="メイリオ" panose="020B0604030504040204" pitchFamily="50" charset="-128"/>
              </a:rPr>
              <a:t>との非臨床安全性試験計画の合意ですので、ご留意の上、スケジュールの作成をお願いいたします。</a:t>
            </a:r>
          </a:p>
        </p:txBody>
      </p:sp>
      <p:sp>
        <p:nvSpPr>
          <p:cNvPr id="2" name="フローチャート: 抜出し 1">
            <a:extLst>
              <a:ext uri="{FF2B5EF4-FFF2-40B4-BE49-F238E27FC236}">
                <a16:creationId xmlns:a16="http://schemas.microsoft.com/office/drawing/2014/main" id="{3D0FDA66-8F0D-4B3B-B75C-129F920EA218}"/>
              </a:ext>
            </a:extLst>
          </p:cNvPr>
          <p:cNvSpPr/>
          <p:nvPr/>
        </p:nvSpPr>
        <p:spPr>
          <a:xfrm>
            <a:off x="6823133" y="5103725"/>
            <a:ext cx="156136" cy="14517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C4E74FEA-5A01-4704-85EA-4A8222BFAEEB}"/>
              </a:ext>
            </a:extLst>
          </p:cNvPr>
          <p:cNvSpPr/>
          <p:nvPr/>
        </p:nvSpPr>
        <p:spPr>
          <a:xfrm>
            <a:off x="6526739" y="5256174"/>
            <a:ext cx="748923" cy="261610"/>
          </a:xfrm>
          <a:prstGeom prst="rect">
            <a:avLst/>
          </a:prstGeom>
        </p:spPr>
        <p:txBody>
          <a:bodyPr wrap="none">
            <a:spAutoFit/>
          </a:bodyPr>
          <a:lstStyle/>
          <a:p>
            <a:pPr algn="ctr"/>
            <a:r>
              <a:rPr lang="ja-JP" altLang="en-US" sz="1050" dirty="0">
                <a:solidFill>
                  <a:srgbClr val="0070C0"/>
                </a:solidFill>
                <a:latin typeface="メイリオ" panose="020B0604030504040204" pitchFamily="50" charset="-128"/>
                <a:ea typeface="メイリオ" panose="020B0604030504040204" pitchFamily="50" charset="-128"/>
              </a:rPr>
              <a:t>事前面談</a:t>
            </a:r>
            <a:endParaRPr lang="ja-JP" altLang="en-US" sz="1050" dirty="0">
              <a:solidFill>
                <a:srgbClr val="0070C0"/>
              </a:solidFill>
            </a:endParaRPr>
          </a:p>
        </p:txBody>
      </p:sp>
      <p:sp>
        <p:nvSpPr>
          <p:cNvPr id="14" name="正方形/長方形 13">
            <a:extLst>
              <a:ext uri="{FF2B5EF4-FFF2-40B4-BE49-F238E27FC236}">
                <a16:creationId xmlns:a16="http://schemas.microsoft.com/office/drawing/2014/main" id="{162C4CC7-4A5A-448F-92EF-BB95C21279B9}"/>
              </a:ext>
            </a:extLst>
          </p:cNvPr>
          <p:cNvSpPr/>
          <p:nvPr/>
        </p:nvSpPr>
        <p:spPr>
          <a:xfrm>
            <a:off x="7495402" y="5246534"/>
            <a:ext cx="723275" cy="253916"/>
          </a:xfrm>
          <a:prstGeom prst="rect">
            <a:avLst/>
          </a:prstGeom>
        </p:spPr>
        <p:txBody>
          <a:bodyPr wrap="none">
            <a:spAutoFit/>
          </a:bodyPr>
          <a:lstStyle/>
          <a:p>
            <a:pPr algn="ctr"/>
            <a:r>
              <a:rPr lang="ja-JP" altLang="en-US" sz="1050" dirty="0">
                <a:solidFill>
                  <a:srgbClr val="0070C0"/>
                </a:solidFill>
                <a:latin typeface="メイリオ" panose="020B0604030504040204" pitchFamily="50" charset="-128"/>
                <a:ea typeface="メイリオ" panose="020B0604030504040204" pitchFamily="50" charset="-128"/>
              </a:rPr>
              <a:t>対面助言</a:t>
            </a:r>
            <a:endParaRPr lang="ja-JP" altLang="en-US" sz="1050" dirty="0">
              <a:solidFill>
                <a:srgbClr val="0070C0"/>
              </a:solidFill>
            </a:endParaRPr>
          </a:p>
        </p:txBody>
      </p:sp>
      <p:sp>
        <p:nvSpPr>
          <p:cNvPr id="15" name="フローチャート: 抜出し 14">
            <a:extLst>
              <a:ext uri="{FF2B5EF4-FFF2-40B4-BE49-F238E27FC236}">
                <a16:creationId xmlns:a16="http://schemas.microsoft.com/office/drawing/2014/main" id="{D4566357-6DD8-4A6B-9FF0-0145F3A6A311}"/>
              </a:ext>
            </a:extLst>
          </p:cNvPr>
          <p:cNvSpPr/>
          <p:nvPr/>
        </p:nvSpPr>
        <p:spPr>
          <a:xfrm>
            <a:off x="7754578" y="5097470"/>
            <a:ext cx="156136" cy="145172"/>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51836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049953" y="1956747"/>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メイリオ" panose="020B0604030504040204" pitchFamily="50" charset="-128"/>
                <a:ea typeface="メイリオ" panose="020B0604030504040204" pitchFamily="50" charset="-128"/>
              </a:rPr>
              <a:t>㈱●●</a:t>
            </a:r>
          </a:p>
        </p:txBody>
      </p:sp>
      <p:sp>
        <p:nvSpPr>
          <p:cNvPr id="8" name="角丸四角形 7"/>
          <p:cNvSpPr/>
          <p:nvPr/>
        </p:nvSpPr>
        <p:spPr>
          <a:xfrm>
            <a:off x="3851735" y="19982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メイリオ" panose="020B0604030504040204" pitchFamily="50" charset="-128"/>
                <a:ea typeface="メイリオ" panose="020B0604030504040204" pitchFamily="50" charset="-128"/>
              </a:rPr>
              <a:t>●●大学</a:t>
            </a:r>
            <a:endParaRPr lang="en-US" altLang="ja-JP" sz="1350" dirty="0">
              <a:solidFill>
                <a:srgbClr val="0070C0"/>
              </a:solidFill>
              <a:latin typeface="メイリオ" panose="020B0604030504040204" pitchFamily="50" charset="-128"/>
              <a:ea typeface="メイリオ" panose="020B0604030504040204" pitchFamily="50" charset="-128"/>
            </a:endParaRPr>
          </a:p>
        </p:txBody>
      </p:sp>
      <p:sp>
        <p:nvSpPr>
          <p:cNvPr id="9" name="角丸四角形 8"/>
          <p:cNvSpPr/>
          <p:nvPr/>
        </p:nvSpPr>
        <p:spPr>
          <a:xfrm>
            <a:off x="1782284" y="19982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メイリオ" panose="020B0604030504040204" pitchFamily="50" charset="-128"/>
                <a:ea typeface="メイリオ" panose="020B0604030504040204" pitchFamily="50" charset="-128"/>
              </a:rPr>
              <a:t>京大病院</a:t>
            </a:r>
            <a:endParaRPr lang="en-US" altLang="ja-JP" sz="1350" dirty="0">
              <a:solidFill>
                <a:srgbClr val="0070C0"/>
              </a:solidFill>
              <a:latin typeface="メイリオ" panose="020B0604030504040204" pitchFamily="50" charset="-128"/>
              <a:ea typeface="メイリオ" panose="020B0604030504040204" pitchFamily="50" charset="-128"/>
            </a:endParaRPr>
          </a:p>
          <a:p>
            <a:pPr algn="ctr"/>
            <a:r>
              <a:rPr lang="en-US" altLang="ja-JP" sz="1350" dirty="0" err="1">
                <a:solidFill>
                  <a:srgbClr val="0070C0"/>
                </a:solidFill>
                <a:latin typeface="メイリオ" panose="020B0604030504040204" pitchFamily="50" charset="-128"/>
                <a:ea typeface="メイリオ" panose="020B0604030504040204" pitchFamily="50" charset="-128"/>
              </a:rPr>
              <a:t>iACT</a:t>
            </a:r>
            <a:endParaRPr lang="ja-JP" altLang="en-US" sz="1350" dirty="0">
              <a:solidFill>
                <a:srgbClr val="0070C0"/>
              </a:solidFill>
              <a:latin typeface="メイリオ" panose="020B0604030504040204" pitchFamily="50" charset="-128"/>
              <a:ea typeface="メイリオ" panose="020B0604030504040204" pitchFamily="50" charset="-128"/>
            </a:endParaRPr>
          </a:p>
        </p:txBody>
      </p:sp>
      <p:cxnSp>
        <p:nvCxnSpPr>
          <p:cNvPr id="10" name="直線矢印コネクタ 9"/>
          <p:cNvCxnSpPr/>
          <p:nvPr/>
        </p:nvCxnSpPr>
        <p:spPr>
          <a:xfrm flipV="1">
            <a:off x="5348138" y="2216856"/>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812675" y="3353394"/>
            <a:ext cx="1569660" cy="369332"/>
          </a:xfrm>
          <a:prstGeom prst="rect">
            <a:avLst/>
          </a:prstGeom>
          <a:noFill/>
        </p:spPr>
        <p:txBody>
          <a:bodyPr wrap="none" rtlCol="0">
            <a:spAutoFit/>
          </a:bodyPr>
          <a:lstStyle/>
          <a:p>
            <a:r>
              <a:rPr lang="ja-JP" altLang="en-US" sz="900" dirty="0">
                <a:solidFill>
                  <a:srgbClr val="0070C0"/>
                </a:solidFill>
                <a:latin typeface="メイリオ" panose="020B0604030504040204" pitchFamily="50" charset="-128"/>
                <a:ea typeface="メイリオ" panose="020B0604030504040204" pitchFamily="50" charset="-128"/>
              </a:rPr>
              <a:t>研究開発代表者：京大花子</a:t>
            </a:r>
            <a:endParaRPr lang="en-US" altLang="ja-JP" sz="900" dirty="0">
              <a:solidFill>
                <a:srgbClr val="0070C0"/>
              </a:solidFill>
              <a:latin typeface="メイリオ" panose="020B0604030504040204" pitchFamily="50" charset="-128"/>
              <a:ea typeface="メイリオ" panose="020B0604030504040204" pitchFamily="50" charset="-128"/>
            </a:endParaRPr>
          </a:p>
          <a:p>
            <a:r>
              <a:rPr lang="ja-JP" altLang="en-US" sz="900" dirty="0">
                <a:solidFill>
                  <a:srgbClr val="0070C0"/>
                </a:solidFill>
                <a:latin typeface="メイリオ" panose="020B0604030504040204" pitchFamily="50" charset="-128"/>
                <a:ea typeface="メイリオ" panose="020B0604030504040204" pitchFamily="50" charset="-128"/>
              </a:rPr>
              <a:t>研究開発分担者：●●●●</a:t>
            </a:r>
          </a:p>
        </p:txBody>
      </p:sp>
      <p:cxnSp>
        <p:nvCxnSpPr>
          <p:cNvPr id="12" name="直線矢印コネクタ 11"/>
          <p:cNvCxnSpPr/>
          <p:nvPr/>
        </p:nvCxnSpPr>
        <p:spPr>
          <a:xfrm flipH="1" flipV="1">
            <a:off x="5348138" y="2897633"/>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301117" y="1805371"/>
            <a:ext cx="646331" cy="230832"/>
          </a:xfrm>
          <a:prstGeom prst="rect">
            <a:avLst/>
          </a:prstGeom>
          <a:noFill/>
        </p:spPr>
        <p:txBody>
          <a:bodyPr wrap="none" rtlCol="0">
            <a:spAutoFit/>
          </a:bodyPr>
          <a:lstStyle/>
          <a:p>
            <a:r>
              <a:rPr lang="ja-JP" altLang="en-US" sz="900" dirty="0">
                <a:solidFill>
                  <a:srgbClr val="0070C0"/>
                </a:solidFill>
                <a:latin typeface="メイリオ" panose="020B0604030504040204" pitchFamily="50" charset="-128"/>
                <a:ea typeface="メイリオ" panose="020B0604030504040204" pitchFamily="50" charset="-128"/>
              </a:rPr>
              <a:t>製造依頼</a:t>
            </a:r>
          </a:p>
        </p:txBody>
      </p:sp>
      <p:sp>
        <p:nvSpPr>
          <p:cNvPr id="14" name="テキスト ボックス 13"/>
          <p:cNvSpPr txBox="1"/>
          <p:nvPr/>
        </p:nvSpPr>
        <p:spPr>
          <a:xfrm>
            <a:off x="5395141" y="3003688"/>
            <a:ext cx="530915" cy="230832"/>
          </a:xfrm>
          <a:prstGeom prst="rect">
            <a:avLst/>
          </a:prstGeom>
          <a:noFill/>
        </p:spPr>
        <p:txBody>
          <a:bodyPr wrap="none" rtlCol="0">
            <a:spAutoFit/>
          </a:bodyPr>
          <a:lstStyle/>
          <a:p>
            <a:r>
              <a:rPr lang="ja-JP" altLang="en-US" sz="900" dirty="0">
                <a:solidFill>
                  <a:srgbClr val="0070C0"/>
                </a:solidFill>
                <a:latin typeface="メイリオ" panose="020B0604030504040204" pitchFamily="50" charset="-128"/>
                <a:ea typeface="メイリオ" panose="020B0604030504040204" pitchFamily="50" charset="-128"/>
              </a:rPr>
              <a:t>試験物</a:t>
            </a:r>
          </a:p>
        </p:txBody>
      </p:sp>
      <p:sp>
        <p:nvSpPr>
          <p:cNvPr id="15" name="テキスト ボックス 14"/>
          <p:cNvSpPr txBox="1"/>
          <p:nvPr/>
        </p:nvSpPr>
        <p:spPr>
          <a:xfrm>
            <a:off x="5315124" y="2319510"/>
            <a:ext cx="646331" cy="369332"/>
          </a:xfrm>
          <a:prstGeom prst="rect">
            <a:avLst/>
          </a:prstGeom>
          <a:noFill/>
        </p:spPr>
        <p:txBody>
          <a:bodyPr wrap="none" rtlCol="0">
            <a:spAutoFit/>
          </a:bodyPr>
          <a:lstStyle/>
          <a:p>
            <a:r>
              <a:rPr lang="ja-JP" altLang="en-US" sz="900" dirty="0">
                <a:solidFill>
                  <a:srgbClr val="0070C0"/>
                </a:solidFill>
                <a:latin typeface="メイリオ" panose="020B0604030504040204" pitchFamily="50" charset="-128"/>
                <a:ea typeface="メイリオ" panose="020B0604030504040204" pitchFamily="50" charset="-128"/>
              </a:rPr>
              <a:t>共同研究</a:t>
            </a:r>
            <a:endParaRPr lang="en-US" altLang="ja-JP" sz="900" dirty="0">
              <a:solidFill>
                <a:srgbClr val="0070C0"/>
              </a:solidFill>
              <a:latin typeface="メイリオ" panose="020B0604030504040204" pitchFamily="50" charset="-128"/>
              <a:ea typeface="メイリオ" panose="020B0604030504040204" pitchFamily="50" charset="-128"/>
            </a:endParaRPr>
          </a:p>
          <a:p>
            <a:r>
              <a:rPr lang="ja-JP" altLang="en-US" sz="900" dirty="0">
                <a:solidFill>
                  <a:srgbClr val="0070C0"/>
                </a:solidFill>
                <a:latin typeface="メイリオ" panose="020B0604030504040204" pitchFamily="50" charset="-128"/>
                <a:ea typeface="メイリオ" panose="020B0604030504040204" pitchFamily="50" charset="-128"/>
              </a:rPr>
              <a:t>契約</a:t>
            </a:r>
          </a:p>
        </p:txBody>
      </p:sp>
      <p:sp>
        <p:nvSpPr>
          <p:cNvPr id="16" name="正方形/長方形 15"/>
          <p:cNvSpPr/>
          <p:nvPr/>
        </p:nvSpPr>
        <p:spPr>
          <a:xfrm>
            <a:off x="3884928" y="4002193"/>
            <a:ext cx="1359497" cy="78237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メイリオ" panose="020B0604030504040204" pitchFamily="50" charset="-128"/>
                <a:ea typeface="メイリオ" panose="020B0604030504040204" pitchFamily="50" charset="-128"/>
              </a:rPr>
              <a:t>・試験物の最終化</a:t>
            </a:r>
            <a:endParaRPr lang="en-US" altLang="ja-JP" sz="900" dirty="0">
              <a:solidFill>
                <a:srgbClr val="0070C0"/>
              </a:solidFill>
              <a:latin typeface="メイリオ" panose="020B0604030504040204" pitchFamily="50" charset="-128"/>
              <a:ea typeface="メイリオ" panose="020B0604030504040204" pitchFamily="50" charset="-128"/>
            </a:endParaRPr>
          </a:p>
          <a:p>
            <a:r>
              <a:rPr lang="ja-JP" altLang="en-US" sz="900" dirty="0">
                <a:solidFill>
                  <a:srgbClr val="0070C0"/>
                </a:solidFill>
                <a:latin typeface="メイリオ" panose="020B0604030504040204" pitchFamily="50" charset="-128"/>
                <a:ea typeface="メイリオ" panose="020B0604030504040204" pitchFamily="50" charset="-128"/>
              </a:rPr>
              <a:t>・薬効・薬理試験、性能試験</a:t>
            </a:r>
            <a:endParaRPr lang="en-US" altLang="ja-JP" sz="900" dirty="0">
              <a:solidFill>
                <a:srgbClr val="0070C0"/>
              </a:solidFill>
              <a:latin typeface="メイリオ" panose="020B0604030504040204" pitchFamily="50" charset="-128"/>
              <a:ea typeface="メイリオ" panose="020B0604030504040204" pitchFamily="50" charset="-128"/>
            </a:endParaRPr>
          </a:p>
        </p:txBody>
      </p:sp>
      <p:cxnSp>
        <p:nvCxnSpPr>
          <p:cNvPr id="17" name="直線矢印コネクタ 16"/>
          <p:cNvCxnSpPr/>
          <p:nvPr/>
        </p:nvCxnSpPr>
        <p:spPr>
          <a:xfrm flipV="1">
            <a:off x="3223561" y="2572968"/>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1778711" y="3969589"/>
            <a:ext cx="1501013" cy="926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メイリオ" panose="020B0604030504040204" pitchFamily="50" charset="-128"/>
                <a:ea typeface="メイリオ" panose="020B0604030504040204" pitchFamily="50" charset="-128"/>
              </a:rPr>
              <a:t>・リエゾン（進捗管理）</a:t>
            </a:r>
            <a:endParaRPr lang="en-US" altLang="ja-JP" sz="900" dirty="0">
              <a:solidFill>
                <a:srgbClr val="0070C0"/>
              </a:solidFill>
              <a:latin typeface="メイリオ" panose="020B0604030504040204" pitchFamily="50" charset="-128"/>
              <a:ea typeface="メイリオ" panose="020B0604030504040204" pitchFamily="50" charset="-128"/>
            </a:endParaRPr>
          </a:p>
          <a:p>
            <a:r>
              <a:rPr lang="ja-JP" altLang="en-US" sz="900" dirty="0">
                <a:solidFill>
                  <a:srgbClr val="0070C0"/>
                </a:solidFill>
                <a:latin typeface="メイリオ" panose="020B0604030504040204" pitchFamily="50" charset="-128"/>
                <a:ea typeface="メイリオ" panose="020B0604030504040204" pitchFamily="50" charset="-128"/>
              </a:rPr>
              <a:t>・開発・薬事戦略（</a:t>
            </a:r>
            <a:r>
              <a:rPr lang="en-US" altLang="ja-JP" sz="900" dirty="0">
                <a:solidFill>
                  <a:srgbClr val="0070C0"/>
                </a:solidFill>
                <a:latin typeface="メイリオ" panose="020B0604030504040204" pitchFamily="50" charset="-128"/>
                <a:ea typeface="メイリオ" panose="020B0604030504040204" pitchFamily="50" charset="-128"/>
              </a:rPr>
              <a:t>PMDA</a:t>
            </a:r>
            <a:r>
              <a:rPr lang="ja-JP" altLang="en-US" sz="900" dirty="0">
                <a:solidFill>
                  <a:srgbClr val="0070C0"/>
                </a:solidFill>
                <a:latin typeface="メイリオ" panose="020B0604030504040204" pitchFamily="50" charset="-128"/>
                <a:ea typeface="メイリオ" panose="020B0604030504040204" pitchFamily="50" charset="-128"/>
              </a:rPr>
              <a:t>対応）</a:t>
            </a:r>
            <a:endParaRPr lang="en-US" altLang="ja-JP" sz="900" dirty="0">
              <a:solidFill>
                <a:srgbClr val="0070C0"/>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3303993" y="2164747"/>
            <a:ext cx="415498" cy="230832"/>
          </a:xfrm>
          <a:prstGeom prst="rect">
            <a:avLst/>
          </a:prstGeom>
          <a:noFill/>
        </p:spPr>
        <p:txBody>
          <a:bodyPr wrap="none" rtlCol="0">
            <a:spAutoFit/>
          </a:bodyPr>
          <a:lstStyle/>
          <a:p>
            <a:r>
              <a:rPr lang="ja-JP" altLang="en-US" sz="900" dirty="0">
                <a:solidFill>
                  <a:srgbClr val="0070C0"/>
                </a:solidFill>
                <a:latin typeface="メイリオ" panose="020B0604030504040204" pitchFamily="50" charset="-128"/>
                <a:ea typeface="メイリオ" panose="020B0604030504040204" pitchFamily="50" charset="-128"/>
              </a:rPr>
              <a:t>支援</a:t>
            </a:r>
          </a:p>
        </p:txBody>
      </p:sp>
      <p:sp>
        <p:nvSpPr>
          <p:cNvPr id="20" name="正方形/長方形 19"/>
          <p:cNvSpPr/>
          <p:nvPr/>
        </p:nvSpPr>
        <p:spPr>
          <a:xfrm>
            <a:off x="6037116" y="3883610"/>
            <a:ext cx="156966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メイリオ" panose="020B0604030504040204" pitchFamily="50" charset="-128"/>
                <a:ea typeface="メイリオ" panose="020B0604030504040204" pitchFamily="50" charset="-128"/>
              </a:rPr>
              <a:t>・試験物製造、提供</a:t>
            </a:r>
            <a:endParaRPr lang="en-US" altLang="ja-JP" sz="900" dirty="0">
              <a:solidFill>
                <a:srgbClr val="0070C0"/>
              </a:solidFill>
              <a:latin typeface="メイリオ" panose="020B0604030504040204" pitchFamily="50" charset="-128"/>
              <a:ea typeface="メイリオ" panose="020B0604030504040204" pitchFamily="50" charset="-128"/>
            </a:endParaRPr>
          </a:p>
          <a:p>
            <a:r>
              <a:rPr lang="ja-JP" altLang="en-US" sz="900" dirty="0">
                <a:solidFill>
                  <a:srgbClr val="0070C0"/>
                </a:solidFill>
                <a:latin typeface="メイリオ" panose="020B0604030504040204" pitchFamily="50" charset="-128"/>
                <a:ea typeface="メイリオ" panose="020B0604030504040204" pitchFamily="50" charset="-128"/>
              </a:rPr>
              <a:t>・研究協力</a:t>
            </a:r>
            <a:endParaRPr lang="en-US" altLang="ja-JP" sz="900" dirty="0">
              <a:solidFill>
                <a:srgbClr val="0070C0"/>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1708766" y="1505289"/>
            <a:ext cx="704039" cy="300082"/>
          </a:xfrm>
          <a:prstGeom prst="rect">
            <a:avLst/>
          </a:prstGeom>
          <a:noFill/>
        </p:spPr>
        <p:txBody>
          <a:bodyPr wrap="none" rtlCol="0">
            <a:spAutoFit/>
          </a:bodyPr>
          <a:lstStyle/>
          <a:p>
            <a:r>
              <a:rPr lang="ja-JP" altLang="en-US" sz="1350" dirty="0">
                <a:solidFill>
                  <a:srgbClr val="0070C0"/>
                </a:solidFill>
                <a:latin typeface="メイリオ" panose="020B0604030504040204" pitchFamily="50" charset="-128"/>
                <a:ea typeface="メイリオ" panose="020B0604030504040204" pitchFamily="50" charset="-128"/>
              </a:rPr>
              <a:t>記載例</a:t>
            </a:r>
          </a:p>
        </p:txBody>
      </p:sp>
      <p:sp>
        <p:nvSpPr>
          <p:cNvPr id="23" name="正方形/長方形 22"/>
          <p:cNvSpPr/>
          <p:nvPr/>
        </p:nvSpPr>
        <p:spPr>
          <a:xfrm>
            <a:off x="155380" y="139515"/>
            <a:ext cx="3810813" cy="507831"/>
          </a:xfrm>
          <a:prstGeom prst="rect">
            <a:avLst/>
          </a:prstGeom>
        </p:spPr>
        <p:style>
          <a:lnRef idx="1">
            <a:schemeClr val="accent2"/>
          </a:lnRef>
          <a:fillRef idx="2">
            <a:schemeClr val="accent2"/>
          </a:fillRef>
          <a:effectRef idx="1">
            <a:schemeClr val="accent2"/>
          </a:effectRef>
          <a:fontRef idx="minor">
            <a:schemeClr val="dk1"/>
          </a:fontRef>
        </p:style>
        <p:txBody>
          <a:bodyPr wrap="square" anchor="ctr">
            <a:spAutoFit/>
          </a:bodyPr>
          <a:lstStyle/>
          <a:p>
            <a:r>
              <a:rPr lang="ja-JP" altLang="en-US" sz="2700" dirty="0">
                <a:latin typeface="メイリオ" panose="020B0604030504040204" pitchFamily="50" charset="-128"/>
                <a:ea typeface="メイリオ" panose="020B0604030504040204" pitchFamily="50" charset="-128"/>
              </a:rPr>
              <a:t>５．研究実施体制図</a:t>
            </a:r>
            <a:endParaRPr lang="en-US" altLang="ja-JP" sz="2700"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382407" y="840048"/>
            <a:ext cx="8622271" cy="30777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メイリオ" panose="020B0604030504040204" pitchFamily="50" charset="-128"/>
                <a:ea typeface="メイリオ" panose="020B0604030504040204" pitchFamily="50" charset="-128"/>
              </a:rPr>
              <a:t>企業連携を含め、研究実施体制図を記載ください。</a:t>
            </a:r>
            <a:endParaRPr lang="en-US" altLang="ja-JP" sz="1400" dirty="0">
              <a:solidFill>
                <a:srgbClr val="0070C0"/>
              </a:solidFill>
              <a:latin typeface="メイリオ" panose="020B0604030504040204" pitchFamily="50" charset="-128"/>
              <a:ea typeface="メイリオ" panose="020B0604030504040204" pitchFamily="50" charset="-128"/>
            </a:endParaRPr>
          </a:p>
        </p:txBody>
      </p:sp>
      <p:sp>
        <p:nvSpPr>
          <p:cNvPr id="25" name="正方形/長方形 24"/>
          <p:cNvSpPr/>
          <p:nvPr/>
        </p:nvSpPr>
        <p:spPr>
          <a:xfrm>
            <a:off x="1778711" y="5335426"/>
            <a:ext cx="6681721" cy="307777"/>
          </a:xfrm>
          <a:prstGeom prst="rect">
            <a:avLst/>
          </a:prstGeom>
        </p:spPr>
        <p:txBody>
          <a:bodyPr wrap="square">
            <a:spAutoFit/>
          </a:bodyPr>
          <a:lstStyle/>
          <a:p>
            <a:r>
              <a:rPr lang="ja-JP" altLang="en-US" sz="1400" dirty="0">
                <a:solidFill>
                  <a:srgbClr val="0070C0"/>
                </a:solidFill>
                <a:latin typeface="メイリオ" panose="020B0604030504040204" pitchFamily="50" charset="-128"/>
                <a:ea typeface="メイリオ" panose="020B0604030504040204" pitchFamily="50" charset="-128"/>
              </a:rPr>
              <a:t>申請書に掲載の研究者（研究機関）との関係を記載ください。</a:t>
            </a:r>
            <a:endParaRPr lang="en-US" altLang="ja-JP" sz="1400" dirty="0">
              <a:solidFill>
                <a:srgbClr val="0070C0"/>
              </a:solidFill>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126522" y="6208893"/>
            <a:ext cx="1958741" cy="461665"/>
          </a:xfrm>
          <a:prstGeom prst="rect">
            <a:avLst/>
          </a:prstGeom>
          <a:noFill/>
          <a:ln>
            <a:solidFill>
              <a:srgbClr val="FF0000"/>
            </a:solidFill>
          </a:ln>
        </p:spPr>
        <p:txBody>
          <a:bodyPr wrap="none" rtlCol="0">
            <a:spAutoFit/>
          </a:bodyPr>
          <a:lstStyle/>
          <a:p>
            <a:r>
              <a:rPr kumimoji="1" lang="en-US" altLang="ja-JP" sz="2400" dirty="0">
                <a:solidFill>
                  <a:srgbClr val="FF0000"/>
                </a:solidFill>
                <a:latin typeface="メイリオ" panose="020B0604030504040204" pitchFamily="50" charset="-128"/>
                <a:ea typeface="メイリオ" panose="020B0604030504040204" pitchFamily="50" charset="-128"/>
              </a:rPr>
              <a:t>Confidential</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27" name="スライド番号プレースホルダー 1"/>
          <p:cNvSpPr>
            <a:spLocks noGrp="1"/>
          </p:cNvSpPr>
          <p:nvPr>
            <p:ph type="sldNum" sz="quarter" idx="12"/>
          </p:nvPr>
        </p:nvSpPr>
        <p:spPr>
          <a:xfrm>
            <a:off x="6889613" y="6305433"/>
            <a:ext cx="2057400" cy="365125"/>
          </a:xfrm>
        </p:spPr>
        <p:txBody>
          <a:bodyPr/>
          <a:lstStyle/>
          <a:p>
            <a:fld id="{B9DC18E0-7DD2-41A3-BBB4-1DAB40BF7BA0}" type="slidenum">
              <a:rPr kumimoji="1" lang="ja-JP" altLang="en-US" sz="2800" smtClean="0">
                <a:latin typeface="メイリオ" panose="020B0604030504040204" pitchFamily="50" charset="-128"/>
                <a:ea typeface="メイリオ" panose="020B0604030504040204" pitchFamily="50" charset="-128"/>
              </a:rPr>
              <a:t>6</a:t>
            </a:fld>
            <a:endParaRPr kumimoji="1" lang="ja-JP" altLang="en-US" sz="2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91903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2343</TotalTime>
  <Words>968</Words>
  <PresentationFormat>画面に合わせる (4:3)</PresentationFormat>
  <Paragraphs>208</Paragraphs>
  <Slides>6</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6</vt:i4>
      </vt:variant>
    </vt:vector>
  </HeadingPairs>
  <TitlesOfParts>
    <vt:vector size="20" baseType="lpstr">
      <vt:lpstr>HGS創英角ｺﾞｼｯｸUB</vt:lpstr>
      <vt:lpstr>ＭＳ Ｐゴシック</vt:lpstr>
      <vt:lpstr>ＭＳ 明朝</vt:lpstr>
      <vt:lpstr>メイリオ</vt:lpstr>
      <vt:lpstr>游ゴシック</vt:lpstr>
      <vt:lpstr>游ゴシック Light</vt:lpstr>
      <vt:lpstr>Arial</vt:lpstr>
      <vt:lpstr>Book Antiqua</vt:lpstr>
      <vt:lpstr>Calibri</vt:lpstr>
      <vt:lpstr>Calibri Light</vt:lpstr>
      <vt:lpstr>Century</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2019-04-22T03:38:07Z</cp:lastPrinted>
  <dcterms:created xsi:type="dcterms:W3CDTF">2018-04-12T09:04:19Z</dcterms:created>
  <dcterms:modified xsi:type="dcterms:W3CDTF">2025-06-16T00:46:13Z</dcterms:modified>
</cp:coreProperties>
</file>