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60" r:id="rId3"/>
    <p:sldId id="284" r:id="rId4"/>
    <p:sldId id="282" r:id="rId5"/>
    <p:sldId id="267" r:id="rId6"/>
    <p:sldId id="266" r:id="rId7"/>
  </p:sldIdLst>
  <p:sldSz cx="9144000" cy="6858000" type="screen4x3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D07EC-F3F5-48ED-95B3-5975C4608A39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0F8CD-9C5C-4474-855B-B1A90E4EA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9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D4AE4-FDF3-4634-9BA1-BC9901A9951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92A5-4003-4104-9376-782D30D6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17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D43-A338-49FF-ABD9-6A1003DD0FA7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6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00E6-CC0E-404E-9592-55D9821A77C0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45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C13-F3DA-467C-9DC9-F8FA728F65BE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9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F1E6-CE3A-451E-99FB-EF9A782A4884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6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BD74-65B0-429C-A16B-605B7524949F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219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7898-0A97-49E9-AF20-D31A96962869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6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F481-A2E2-485F-9C6E-21CCB69E1DDE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14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2F1C-3384-4EFA-A7B4-CAA4A38C727D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49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0864-981C-42B3-9332-558C074DA5A8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44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43FF-20E1-44BD-9C90-47C2D75B84D2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2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EECC-DB97-46D0-98A8-A231B0170921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87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78D-B17D-404D-A0B6-2C221F334872}" type="datetime1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28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1270780"/>
            <a:ext cx="9144000" cy="2297653"/>
            <a:chOff x="-3175" y="2299840"/>
            <a:chExt cx="9147175" cy="1800000"/>
          </a:xfrm>
          <a:gradFill>
            <a:gsLst>
              <a:gs pos="0">
                <a:schemeClr val="accent6"/>
              </a:gs>
              <a:gs pos="69000">
                <a:schemeClr val="accent6">
                  <a:lumMod val="75000"/>
                </a:schemeClr>
              </a:gs>
              <a:gs pos="40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0" y="2299840"/>
              <a:ext cx="9144000" cy="180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 sz="13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S創英角ｺﾞｼｯｸUB" pitchFamily="50" charset="-128"/>
              </a:endParaRPr>
            </a:p>
          </p:txBody>
        </p:sp>
        <p:sp>
          <p:nvSpPr>
            <p:cNvPr id="8" name="テキスト ボックス 10"/>
            <p:cNvSpPr txBox="1">
              <a:spLocks noChangeArrowheads="1"/>
            </p:cNvSpPr>
            <p:nvPr/>
          </p:nvSpPr>
          <p:spPr bwMode="auto">
            <a:xfrm>
              <a:off x="-3175" y="2491310"/>
              <a:ext cx="9143999" cy="14170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7000" tIns="27000" rIns="27000" bIns="27000" anchor="ctr" anchorCtr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ja-JP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2024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 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京都大学医学部附属病院 先端医療研究開発機構</a:t>
              </a: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橋渡し研究プログラム・シーズ</a:t>
              </a:r>
              <a:r>
                <a:rPr lang="en-US" altLang="ja-JP" sz="2850" b="1" dirty="0" err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preF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（説明スライド）</a:t>
              </a: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493" y="433579"/>
            <a:ext cx="1296144" cy="648072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12" name="テキスト ボックス 11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03715" y="6113255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5F8CCB2-C05C-41E0-B771-3A20A842C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5422"/>
              </p:ext>
            </p:extLst>
          </p:nvPr>
        </p:nvGraphicFramePr>
        <p:xfrm>
          <a:off x="708077" y="4322977"/>
          <a:ext cx="7739629" cy="1800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802210">
                  <a:extLst>
                    <a:ext uri="{9D8B030D-6E8A-4147-A177-3AD203B41FA5}">
                      <a16:colId xmlns:a16="http://schemas.microsoft.com/office/drawing/2014/main" val="1767907393"/>
                    </a:ext>
                  </a:extLst>
                </a:gridCol>
                <a:gridCol w="1181819">
                  <a:extLst>
                    <a:ext uri="{9D8B030D-6E8A-4147-A177-3AD203B41FA5}">
                      <a16:colId xmlns:a16="http://schemas.microsoft.com/office/drawing/2014/main" val="2612654534"/>
                    </a:ext>
                  </a:extLst>
                </a:gridCol>
                <a:gridCol w="4755600">
                  <a:extLst>
                    <a:ext uri="{9D8B030D-6E8A-4147-A177-3AD203B41FA5}">
                      <a16:colId xmlns:a16="http://schemas.microsoft.com/office/drawing/2014/main" val="2351812622"/>
                    </a:ext>
                  </a:extLst>
                </a:gridCol>
              </a:tblGrid>
              <a:tr h="360000">
                <a:tc rowSpan="5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研究開発代表者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　名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7475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所属機関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例：京都大学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75201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例：情報学研究科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493464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所属分野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例：システム科学専攻＊＊講座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50089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　職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859110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B62F715-9F9B-4AB1-A4FF-6D54D7294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68118"/>
              </p:ext>
            </p:extLst>
          </p:nvPr>
        </p:nvGraphicFramePr>
        <p:xfrm>
          <a:off x="708077" y="3669721"/>
          <a:ext cx="7740000" cy="612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332762994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263012148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研究課題の名称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879114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F6187FEB-D31B-4748-9761-733031C1D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02057"/>
              </p:ext>
            </p:extLst>
          </p:nvPr>
        </p:nvGraphicFramePr>
        <p:xfrm>
          <a:off x="6175350" y="109420"/>
          <a:ext cx="2914650" cy="34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3801399187"/>
                    </a:ext>
                  </a:extLst>
                </a:gridCol>
                <a:gridCol w="1623695">
                  <a:extLst>
                    <a:ext uri="{9D8B030D-6E8A-4147-A177-3AD203B41FA5}">
                      <a16:colId xmlns:a16="http://schemas.microsoft.com/office/drawing/2014/main" val="1818971539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受　付　番　号</a:t>
                      </a:r>
                      <a:endParaRPr lang="ja-JP" sz="1050" kern="50" dirty="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（記入しないこと）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448576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00650E-521C-4E20-A76A-C7EB55D30770}"/>
              </a:ext>
            </a:extLst>
          </p:cNvPr>
          <p:cNvSpPr txBox="1"/>
          <p:nvPr/>
        </p:nvSpPr>
        <p:spPr>
          <a:xfrm>
            <a:off x="1253285" y="264782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3E04DA0-4CB6-43F4-810E-AA981917F0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" y="8257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39502" y="169405"/>
            <a:ext cx="596700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１．臨床的背景、本シーズのねらい</a:t>
            </a:r>
          </a:p>
        </p:txBody>
      </p:sp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0772" y="853468"/>
            <a:ext cx="863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臨床的背景（臨床現場での課題、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ニーズ）を記載ください。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また本シーズは何を解決するのか、どういったニーズを満たすのかを記載ください。（１枚）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41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7300" y="882622"/>
            <a:ext cx="8630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2-1.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あなたのシーズ（開発品・技術）について簡潔に述べて下さい（最大３ページ）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シーズ（開発品・技術）の名称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薬事申請上の分類（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医薬品・医療機器・再生医療等製品・体外診断薬）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適応症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シーズの特徴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製品コンセプト（記載できる方のみ）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これまでのデータ（有効性データ等）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808" y="119767"/>
            <a:ext cx="3682855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２．本シーズについて</a:t>
            </a:r>
          </a:p>
        </p:txBody>
      </p:sp>
    </p:spTree>
    <p:extLst>
      <p:ext uri="{BB962C8B-B14F-4D97-AF65-F5344CB8AC3E}">
        <p14:creationId xmlns:p14="http://schemas.microsoft.com/office/powerpoint/2010/main" val="221441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6180" y="809783"/>
            <a:ext cx="8944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2-2.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競合品（技術）がある場合は、下表を参考に既存品と比較し、優位性を示してください。（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ページ）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8840"/>
              </p:ext>
            </p:extLst>
          </p:nvPr>
        </p:nvGraphicFramePr>
        <p:xfrm>
          <a:off x="2182397" y="1409816"/>
          <a:ext cx="5793202" cy="2424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075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971130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64997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696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marL="64834" marR="64834" marT="32417" marB="32417"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3508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作用メカニズム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●●作用（新規）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42341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有効性の向上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●●病の中等症・重症患者も対象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●●病の軽症患者のみが対象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3341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投与経路の変更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経口投与可能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静脈内投与のみ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28711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服薬アドヒアランスの改善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１日１回の服薬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１日３回の服薬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9478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952270915"/>
                  </a:ext>
                </a:extLst>
              </a:tr>
              <a:tr h="31371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082110615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16180" y="1409816"/>
            <a:ext cx="16289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医薬品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668" y="6367171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808" y="119767"/>
            <a:ext cx="3682855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２．本シーズについて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590" y="4074404"/>
            <a:ext cx="1742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47048"/>
              </p:ext>
            </p:extLst>
          </p:nvPr>
        </p:nvGraphicFramePr>
        <p:xfrm>
          <a:off x="2182397" y="4074404"/>
          <a:ext cx="5793202" cy="270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919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118095">
                  <a:extLst>
                    <a:ext uri="{9D8B030D-6E8A-4147-A177-3AD203B41FA5}">
                      <a16:colId xmlns:a16="http://schemas.microsoft.com/office/drawing/2014/main" val="1245988528"/>
                    </a:ext>
                  </a:extLst>
                </a:gridCol>
                <a:gridCol w="1946669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47519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0836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90113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材型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スポンジ→ゲル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クラス分類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未確認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高度管理医療機器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製造元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（共同開発先があれば）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●●社／英国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51166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製品写真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08367">
                <a:tc row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素材、剤型による機能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菌増殖抑制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26822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創面保護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016674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創面密着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7163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08946" y="1087635"/>
            <a:ext cx="62440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項目については、以下の記載例を参考に自由に設定の上、表を作成ください</a:t>
            </a:r>
          </a:p>
        </p:txBody>
      </p:sp>
    </p:spTree>
    <p:extLst>
      <p:ext uri="{BB962C8B-B14F-4D97-AF65-F5344CB8AC3E}">
        <p14:creationId xmlns:p14="http://schemas.microsoft.com/office/powerpoint/2010/main" val="40457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26522" y="157433"/>
            <a:ext cx="3810813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４．スケジュール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2407" y="895574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本プログラムで実施する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２年間のスケジュール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について、簡潔に記載ください。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5717"/>
              </p:ext>
            </p:extLst>
          </p:nvPr>
        </p:nvGraphicFramePr>
        <p:xfrm>
          <a:off x="264364" y="1375261"/>
          <a:ext cx="8599490" cy="4097745"/>
        </p:xfrm>
        <a:graphic>
          <a:graphicData uri="http://schemas.openxmlformats.org/drawingml/2006/table">
            <a:tbl>
              <a:tblPr/>
              <a:tblGrid>
                <a:gridCol w="1614738">
                  <a:extLst>
                    <a:ext uri="{9D8B030D-6E8A-4147-A177-3AD203B41FA5}">
                      <a16:colId xmlns:a16="http://schemas.microsoft.com/office/drawing/2014/main" val="4240120042"/>
                    </a:ext>
                  </a:extLst>
                </a:gridCol>
                <a:gridCol w="542336">
                  <a:extLst>
                    <a:ext uri="{9D8B030D-6E8A-4147-A177-3AD203B41FA5}">
                      <a16:colId xmlns:a16="http://schemas.microsoft.com/office/drawing/2014/main" val="2509717588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90806389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4011668565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900859426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144146678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1598779884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25416391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438154796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1179033891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429573217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2011678586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2476855951"/>
                    </a:ext>
                  </a:extLst>
                </a:gridCol>
                <a:gridCol w="536868">
                  <a:extLst>
                    <a:ext uri="{9D8B030D-6E8A-4147-A177-3AD203B41FA5}">
                      <a16:colId xmlns:a16="http://schemas.microsoft.com/office/drawing/2014/main" val="3985172803"/>
                    </a:ext>
                  </a:extLst>
                </a:gridCol>
              </a:tblGrid>
              <a:tr h="313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実施内容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担当者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</a:t>
                      </a:r>
                      <a:r>
                        <a:rPr lang="en-US" alt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</a:t>
                      </a:r>
                      <a:r>
                        <a:rPr lang="en-US" alt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5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53065"/>
                  </a:ext>
                </a:extLst>
              </a:tr>
              <a:tr h="3562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872887"/>
                  </a:ext>
                </a:extLst>
              </a:tr>
              <a:tr h="84147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（１）試験物の最終化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 dirty="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475468"/>
                  </a:ext>
                </a:extLst>
              </a:tr>
              <a:tr h="92316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（２）</a:t>
                      </a:r>
                      <a:r>
                        <a:rPr lang="ja-JP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モデル動物での薬効試験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79561"/>
                  </a:ext>
                </a:extLst>
              </a:tr>
              <a:tr h="83030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（３）企業との折衝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970480"/>
                  </a:ext>
                </a:extLst>
              </a:tr>
              <a:tr h="83339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（４）</a:t>
                      </a:r>
                      <a:r>
                        <a:rPr lang="en-US" altLang="ja-JP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PMDA</a:t>
                      </a: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事前面談、　</a:t>
                      </a:r>
                      <a:endParaRPr lang="en-US" alt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　対面助言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50">
                        <a:solidFill>
                          <a:srgbClr val="FF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079812"/>
                  </a:ext>
                </a:extLst>
              </a:tr>
            </a:tbl>
          </a:graphicData>
        </a:graphic>
      </p:graphicFrame>
      <p:cxnSp>
        <p:nvCxnSpPr>
          <p:cNvPr id="36" name="AutoShape 23"/>
          <p:cNvCxnSpPr>
            <a:cxnSpLocks noChangeShapeType="1"/>
          </p:cNvCxnSpPr>
          <p:nvPr/>
        </p:nvCxnSpPr>
        <p:spPr bwMode="auto">
          <a:xfrm>
            <a:off x="2420938" y="2451217"/>
            <a:ext cx="2522537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テキスト ボックス 39"/>
          <p:cNvSpPr txBox="1"/>
          <p:nvPr/>
        </p:nvSpPr>
        <p:spPr>
          <a:xfrm>
            <a:off x="126522" y="6208893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2" name="AutoShape 23"/>
          <p:cNvCxnSpPr>
            <a:cxnSpLocks noChangeShapeType="1"/>
          </p:cNvCxnSpPr>
          <p:nvPr/>
        </p:nvCxnSpPr>
        <p:spPr bwMode="auto">
          <a:xfrm>
            <a:off x="4564110" y="3289417"/>
            <a:ext cx="2522537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23"/>
          <p:cNvCxnSpPr>
            <a:cxnSpLocks noChangeShapeType="1"/>
          </p:cNvCxnSpPr>
          <p:nvPr/>
        </p:nvCxnSpPr>
        <p:spPr bwMode="auto">
          <a:xfrm>
            <a:off x="2598471" y="4209561"/>
            <a:ext cx="5407283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3"/>
          <p:cNvCxnSpPr>
            <a:cxnSpLocks noChangeShapeType="1"/>
          </p:cNvCxnSpPr>
          <p:nvPr/>
        </p:nvCxnSpPr>
        <p:spPr bwMode="auto">
          <a:xfrm flipV="1">
            <a:off x="6710701" y="5043575"/>
            <a:ext cx="1321912" cy="3635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正方形/長方形 2"/>
          <p:cNvSpPr/>
          <p:nvPr/>
        </p:nvSpPr>
        <p:spPr>
          <a:xfrm>
            <a:off x="319499" y="5517784"/>
            <a:ext cx="8544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注：実施内容の行は適宜増減してください。担当者</a:t>
            </a:r>
            <a:r>
              <a:rPr lang="ja-JP" altLang="en-US" sz="120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 申請書の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4.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参加者リストと一致させてください。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本研究課題の目標は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年度内の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PMDA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との非臨床安全性試験計画の合意ですので、ご留意の上、スケジュールの作成をお願いいたします。</a:t>
            </a:r>
          </a:p>
        </p:txBody>
      </p:sp>
      <p:sp>
        <p:nvSpPr>
          <p:cNvPr id="2" name="フローチャート: 抜出し 1">
            <a:extLst>
              <a:ext uri="{FF2B5EF4-FFF2-40B4-BE49-F238E27FC236}">
                <a16:creationId xmlns:a16="http://schemas.microsoft.com/office/drawing/2014/main" id="{3D0FDA66-8F0D-4B3B-B75C-129F920EA218}"/>
              </a:ext>
            </a:extLst>
          </p:cNvPr>
          <p:cNvSpPr/>
          <p:nvPr/>
        </p:nvSpPr>
        <p:spPr>
          <a:xfrm>
            <a:off x="6823133" y="5103725"/>
            <a:ext cx="156136" cy="14517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E74FEA-5A01-4704-85EA-4A8222BFAEEB}"/>
              </a:ext>
            </a:extLst>
          </p:cNvPr>
          <p:cNvSpPr/>
          <p:nvPr/>
        </p:nvSpPr>
        <p:spPr>
          <a:xfrm>
            <a:off x="6526739" y="5256174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事前面談</a:t>
            </a:r>
            <a:endParaRPr lang="ja-JP" altLang="en-US" sz="1050" dirty="0">
              <a:solidFill>
                <a:srgbClr val="0070C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62C4CC7-4A5A-448F-92EF-BB95C21279B9}"/>
              </a:ext>
            </a:extLst>
          </p:cNvPr>
          <p:cNvSpPr/>
          <p:nvPr/>
        </p:nvSpPr>
        <p:spPr>
          <a:xfrm>
            <a:off x="7495402" y="5246534"/>
            <a:ext cx="72327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対面助言</a:t>
            </a:r>
            <a:endParaRPr lang="ja-JP" altLang="en-US" sz="1050" dirty="0">
              <a:solidFill>
                <a:srgbClr val="0070C0"/>
              </a:solidFill>
            </a:endParaRPr>
          </a:p>
        </p:txBody>
      </p:sp>
      <p:sp>
        <p:nvSpPr>
          <p:cNvPr id="15" name="フローチャート: 抜出し 14">
            <a:extLst>
              <a:ext uri="{FF2B5EF4-FFF2-40B4-BE49-F238E27FC236}">
                <a16:creationId xmlns:a16="http://schemas.microsoft.com/office/drawing/2014/main" id="{D4566357-6DD8-4A6B-9FF0-0145F3A6A311}"/>
              </a:ext>
            </a:extLst>
          </p:cNvPr>
          <p:cNvSpPr/>
          <p:nvPr/>
        </p:nvSpPr>
        <p:spPr>
          <a:xfrm>
            <a:off x="7754578" y="5097470"/>
            <a:ext cx="156136" cy="14517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83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049953" y="1956747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㈱●●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851735" y="1998264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●●大学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782284" y="1998264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京大病院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350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iACT</a:t>
            </a:r>
            <a:endParaRPr lang="ja-JP" altLang="en-US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5348138" y="2216856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812675" y="335339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研究開発代表者：京大花子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研究開発分担者：●●●●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5348138" y="2897633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01117" y="1805371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製造依頼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141" y="3003688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試験物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15124" y="23195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共同研究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84928" y="4002193"/>
            <a:ext cx="1359497" cy="782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・試験物の最終化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・薬効・薬理試験、性能試験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3223561" y="2572968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778711" y="3969589"/>
            <a:ext cx="1501013" cy="926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・リエゾン（進捗管理）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・開発・薬事戦略（</a:t>
            </a:r>
            <a:r>
              <a:rPr lang="en-US" altLang="ja-JP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PMDA</a:t>
            </a:r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対応）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03993" y="216474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037116" y="3883610"/>
            <a:ext cx="156966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・試験物製造、提供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・研究協力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08766" y="1505289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55380" y="139515"/>
            <a:ext cx="3810813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５．研究実施体制図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82407" y="840048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企業連携を含め、研究実施体制図を記載ください。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78711" y="5335426"/>
            <a:ext cx="66817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申請書に掲載の研究者（研究機関）との関係を記載ください。</a:t>
            </a:r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6522" y="6208893"/>
            <a:ext cx="19587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89613" y="6305433"/>
            <a:ext cx="2057400" cy="365125"/>
          </a:xfrm>
        </p:spPr>
        <p:txBody>
          <a:bodyPr/>
          <a:lstStyle/>
          <a:p>
            <a:fld id="{B9DC18E0-7DD2-41A3-BBB4-1DAB40BF7BA0}" type="slidenum">
              <a:rPr kumimoji="1" lang="ja-JP" altLang="en-US" sz="2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fld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763</Words>
  <Application>Microsoft Office PowerPoint</Application>
  <PresentationFormat>画面に合わせる (4:3)</PresentationFormat>
  <Paragraphs>187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20" baseType="lpstr">
      <vt:lpstr>HGS創英角ｺﾞｼｯｸUB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Book Antiqua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2023-07-21T02:10:05Z</dcterms:created>
  <dcterms:modified xsi:type="dcterms:W3CDTF">2023-07-21T02:10:16Z</dcterms:modified>
</cp:coreProperties>
</file>